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7"/>
  </p:sldMasterIdLst>
  <p:sldIdLst>
    <p:sldId id="256" r:id="rId18"/>
    <p:sldId id="375" r:id="rId19"/>
    <p:sldId id="259" r:id="rId20"/>
    <p:sldId id="377" r:id="rId21"/>
    <p:sldId id="382" r:id="rId22"/>
    <p:sldId id="381" r:id="rId23"/>
    <p:sldId id="383" r:id="rId24"/>
    <p:sldId id="317" r:id="rId25"/>
    <p:sldId id="378" r:id="rId26"/>
    <p:sldId id="262" r:id="rId27"/>
    <p:sldId id="258" r:id="rId28"/>
    <p:sldId id="260" r:id="rId29"/>
    <p:sldId id="261" r:id="rId30"/>
    <p:sldId id="264" r:id="rId31"/>
    <p:sldId id="265" r:id="rId32"/>
    <p:sldId id="384" r:id="rId33"/>
    <p:sldId id="385" r:id="rId34"/>
    <p:sldId id="379" r:id="rId35"/>
    <p:sldId id="386" r:id="rId36"/>
    <p:sldId id="387" r:id="rId37"/>
    <p:sldId id="388" r:id="rId38"/>
    <p:sldId id="389" r:id="rId39"/>
    <p:sldId id="390" r:id="rId40"/>
    <p:sldId id="380" r:id="rId41"/>
    <p:sldId id="391" r:id="rId42"/>
    <p:sldId id="392" r:id="rId43"/>
    <p:sldId id="393" r:id="rId44"/>
    <p:sldId id="394" r:id="rId45"/>
    <p:sldId id="395" r:id="rId46"/>
    <p:sldId id="396" r:id="rId47"/>
    <p:sldId id="397" r:id="rId48"/>
    <p:sldId id="398" r:id="rId4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presProps" Target="presProp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slide" Target="slides/slide12.xml"/><Relationship Id="rId11" Type="http://schemas.openxmlformats.org/officeDocument/2006/relationships/customXml" Target="../customXml/item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tableStyles" Target="tableStyles.xml"/><Relationship Id="rId5" Type="http://schemas.openxmlformats.org/officeDocument/2006/relationships/customXml" Target="../customXml/item5.xml"/><Relationship Id="rId10" Type="http://schemas.openxmlformats.org/officeDocument/2006/relationships/customXml" Target="../customXml/item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8" Type="http://schemas.openxmlformats.org/officeDocument/2006/relationships/customXml" Target="../customXml/item8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slideMaster" Target="slideMasters/slideMaster1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Fila de espera para Tx renal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Planilha1!$A$2</c:f>
              <c:numCache>
                <c:formatCode>General</c:formatCode>
                <c:ptCount val="1"/>
              </c:numCache>
            </c:numRef>
          </c:cat>
          <c:val>
            <c:numRef>
              <c:f>Planilha1!$B$2</c:f>
              <c:numCache>
                <c:formatCode>General</c:formatCode>
                <c:ptCount val="1"/>
                <c:pt idx="0">
                  <c:v>25163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50-460C-BE46-3257FBC456FD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novos entrantes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Planilha1!$A$2</c:f>
              <c:numCache>
                <c:formatCode>General</c:formatCode>
                <c:ptCount val="1"/>
              </c:numCache>
            </c:numRef>
          </c:cat>
          <c:val>
            <c:numRef>
              <c:f>Planilha1!$C$2</c:f>
              <c:numCache>
                <c:formatCode>General</c:formatCode>
                <c:ptCount val="1"/>
                <c:pt idx="0">
                  <c:v>13194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50-460C-BE46-3257FBC456FD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Mortes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Planilha1!$A$2</c:f>
              <c:numCache>
                <c:formatCode>General</c:formatCode>
                <c:ptCount val="1"/>
              </c:numCache>
            </c:numRef>
          </c:cat>
          <c:val>
            <c:numRef>
              <c:f>Planilha1!$D$2</c:f>
              <c:numCache>
                <c:formatCode>General</c:formatCode>
                <c:ptCount val="1"/>
                <c:pt idx="0">
                  <c:v>1301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50-460C-BE46-3257FBC456FD}"/>
            </c:ext>
          </c:extLst>
        </c:ser>
        <c:ser>
          <c:idx val="3"/>
          <c:order val="3"/>
          <c:tx>
            <c:strRef>
              <c:f>Planilha1!$E$1</c:f>
              <c:strCache>
                <c:ptCount val="1"/>
                <c:pt idx="0">
                  <c:v>Transplantes realizados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Planilha1!$A$2</c:f>
              <c:numCache>
                <c:formatCode>General</c:formatCode>
                <c:ptCount val="1"/>
              </c:numCache>
            </c:numRef>
          </c:cat>
          <c:val>
            <c:numRef>
              <c:f>Planilha1!$E$2</c:f>
              <c:numCache>
                <c:formatCode>General</c:formatCode>
                <c:ptCount val="1"/>
                <c:pt idx="0">
                  <c:v>6283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550-460C-BE46-3257FBC456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8874543"/>
        <c:axId val="238873583"/>
      </c:barChart>
      <c:catAx>
        <c:axId val="2388745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38873583"/>
        <c:crosses val="autoZero"/>
        <c:auto val="1"/>
        <c:lblAlgn val="ctr"/>
        <c:lblOffset val="100"/>
        <c:noMultiLvlLbl val="0"/>
      </c:catAx>
      <c:valAx>
        <c:axId val="238873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388745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Fila de espera para Tx renal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Planilha1!$A$2</c:f>
              <c:numCache>
                <c:formatCode>General</c:formatCode>
                <c:ptCount val="1"/>
              </c:numCache>
            </c:numRef>
          </c:cat>
          <c:val>
            <c:numRef>
              <c:f>Planilha1!$B$2</c:f>
              <c:numCache>
                <c:formatCode>General</c:formatCode>
                <c:ptCount val="1"/>
                <c:pt idx="0">
                  <c:v>150000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49-4D12-AA21-81E52A505077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novos entrantes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Planilha1!$A$2</c:f>
              <c:numCache>
                <c:formatCode>General</c:formatCode>
                <c:ptCount val="1"/>
              </c:numCache>
            </c:numRef>
          </c:cat>
          <c:val>
            <c:numRef>
              <c:f>Planilha1!$C$2</c:f>
              <c:numCache>
                <c:formatCode>General</c:formatCode>
                <c:ptCount val="1"/>
                <c:pt idx="0">
                  <c:v>40000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49-4D12-AA21-81E52A505077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Mortes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Planilha1!$A$2</c:f>
              <c:numCache>
                <c:formatCode>General</c:formatCode>
                <c:ptCount val="1"/>
              </c:numCache>
            </c:numRef>
          </c:cat>
          <c:val>
            <c:numRef>
              <c:f>Planilha1!$D$2</c:f>
              <c:numCache>
                <c:formatCode>General</c:formatCode>
                <c:ptCount val="1"/>
                <c:pt idx="0">
                  <c:v>7500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649-4D12-AA21-81E52A505077}"/>
            </c:ext>
          </c:extLst>
        </c:ser>
        <c:ser>
          <c:idx val="3"/>
          <c:order val="3"/>
          <c:tx>
            <c:strRef>
              <c:f>Planilha1!$E$1</c:f>
              <c:strCache>
                <c:ptCount val="1"/>
                <c:pt idx="0">
                  <c:v>Transplantes realizados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Planilha1!$A$2</c:f>
              <c:numCache>
                <c:formatCode>General</c:formatCode>
                <c:ptCount val="1"/>
              </c:numCache>
            </c:numRef>
          </c:cat>
          <c:val>
            <c:numRef>
              <c:f>Planilha1!$E$2</c:f>
              <c:numCache>
                <c:formatCode>General</c:formatCode>
                <c:ptCount val="1"/>
                <c:pt idx="0">
                  <c:v>23000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649-4D12-AA21-81E52A5050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8874543"/>
        <c:axId val="238873583"/>
      </c:barChart>
      <c:catAx>
        <c:axId val="2388745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38873583"/>
        <c:crosses val="autoZero"/>
        <c:auto val="1"/>
        <c:lblAlgn val="ctr"/>
        <c:lblOffset val="100"/>
        <c:noMultiLvlLbl val="0"/>
      </c:catAx>
      <c:valAx>
        <c:axId val="238873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388745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customXml" Target="../../customXml/item9.xml"/><Relationship Id="rId7" Type="http://schemas.openxmlformats.org/officeDocument/2006/relationships/image" Target="../media/image3.png"/><Relationship Id="rId2" Type="http://schemas.openxmlformats.org/officeDocument/2006/relationships/customXml" Target="../../customXml/item2.xml"/><Relationship Id="rId1" Type="http://schemas.openxmlformats.org/officeDocument/2006/relationships/customXml" Target="../../customXml/item1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.xml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customXml" Target="../../customXml/item15.xml"/><Relationship Id="rId7" Type="http://schemas.openxmlformats.org/officeDocument/2006/relationships/image" Target="../media/image12.png"/><Relationship Id="rId2" Type="http://schemas.openxmlformats.org/officeDocument/2006/relationships/customXml" Target="../../customXml/item14.xml"/><Relationship Id="rId1" Type="http://schemas.openxmlformats.org/officeDocument/2006/relationships/customXml" Target="../../customXml/item13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FF9110-8964-761F-7763-AD6B3754B8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5C83408-B7F3-C732-CA9A-F6324DC6C0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856A251-3E5F-436B-6E53-21C1FCF65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2115E-3C81-45C0-9018-9CD4F2D7A678}" type="datetimeFigureOut">
              <a:rPr lang="pt-BR" smtClean="0"/>
              <a:t>26/05/2024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37381D-0520-078F-A047-65D70A47F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D49F17A-900C-C6CE-9689-EF808FCC6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9D28-E4D1-4800-BC94-402816F4EE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3221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0C6F3-617A-00A8-2DA9-8A70A3AF5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C297023-D224-7CD5-A456-B2B1B55429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195BDFA-D0C6-6180-92F2-42D6EE8A2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2115E-3C81-45C0-9018-9CD4F2D7A678}" type="datetimeFigureOut">
              <a:rPr lang="pt-BR" smtClean="0"/>
              <a:t>26/05/2024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D15A5B5-E860-3A7B-203A-6CEBD87BB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A4867C4-85CB-4DFB-CB9A-8155710C8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9D28-E4D1-4800-BC94-402816F4EE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1565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710AA2B-09AC-287A-81B5-B421BE82C5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8BE1018-7425-A2DA-FEA6-704296B920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C274B46-99DF-9FFA-58BE-C82568796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2115E-3C81-45C0-9018-9CD4F2D7A678}" type="datetimeFigureOut">
              <a:rPr lang="pt-BR" smtClean="0"/>
              <a:t>26/05/2024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373423-CD3C-8A46-2DBB-1D13846D8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903AA3C-6DEA-B3C7-FE98-27C67D18D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9D28-E4D1-4800-BC94-402816F4EE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5918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5005" y="2748521"/>
            <a:ext cx="9144000" cy="160503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134"/>
              </a:lnSpc>
              <a:defRPr sz="6134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5" y="452432"/>
            <a:ext cx="5562475" cy="142399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451" y="6073277"/>
            <a:ext cx="817060" cy="64343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324" y="4749800"/>
            <a:ext cx="670796" cy="108585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5041665"/>
            <a:ext cx="900060" cy="29709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5477080"/>
            <a:ext cx="900060" cy="296937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969433" y="4999567"/>
            <a:ext cx="7641167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67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975951" y="5427942"/>
            <a:ext cx="7641167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67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2702022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884" y="300292"/>
            <a:ext cx="10858233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42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666750" y="2025445"/>
            <a:ext cx="10858500" cy="32841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4000"/>
              </a:lnSpc>
              <a:spcBef>
                <a:spcPts val="1600"/>
              </a:spcBef>
              <a:buNone/>
              <a:defRPr sz="3334">
                <a:solidFill>
                  <a:schemeClr val="bg1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77139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458" y="349452"/>
            <a:ext cx="7777317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134"/>
              </a:lnSpc>
              <a:defRPr sz="4667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546100" y="1557359"/>
            <a:ext cx="11150600" cy="417699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400"/>
              </a:lnSpc>
              <a:spcBef>
                <a:spcPts val="1600"/>
              </a:spcBef>
              <a:buNone/>
              <a:defRPr sz="2000">
                <a:solidFill>
                  <a:srgbClr val="565755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674" y="305359"/>
            <a:ext cx="3259642" cy="83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560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281921"/>
            <a:ext cx="9144000" cy="75667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6267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266" y="490473"/>
            <a:ext cx="6355469" cy="1673607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4895850" y="5935133"/>
            <a:ext cx="2400300" cy="931333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7382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F08D4E-5083-2710-86CB-78580F310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DC9A760-66CF-A0D6-68F7-79BBE0E58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F3AADA6-7254-7A79-D865-DC8C97F00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2115E-3C81-45C0-9018-9CD4F2D7A678}" type="datetimeFigureOut">
              <a:rPr lang="pt-BR" smtClean="0"/>
              <a:t>26/05/2024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7A7510A-EA99-5916-3504-4D8F316CC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D8A774-39BA-C70D-5EEC-C1533076A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9D28-E4D1-4800-BC94-402816F4EE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2984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AC285D-CB0F-F6C8-0223-EB709A117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DBB5B01-C2F0-92D6-0AC9-2CBB862D0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699CBB-1BD2-A0C1-F64E-EAB9C5355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2115E-3C81-45C0-9018-9CD4F2D7A678}" type="datetimeFigureOut">
              <a:rPr lang="pt-BR" smtClean="0"/>
              <a:t>26/05/2024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248D22-645A-D5E2-A880-1735ED05F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9F06972-EEC6-C9C7-BCC2-A56589053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9D28-E4D1-4800-BC94-402816F4EE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8697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A5B331-FBD2-2614-3BD2-B3EA5B5B1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0542987-296A-FB8C-BEE2-522001E830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0C7DC47-C663-3089-C576-F1ED16591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395E855-7D4D-03FB-1048-90CCA45F9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2115E-3C81-45C0-9018-9CD4F2D7A678}" type="datetimeFigureOut">
              <a:rPr lang="pt-BR" smtClean="0"/>
              <a:t>26/05/2024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AFD5E33-1F77-95D1-DE7B-DA35B8427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FF17B59-C4F6-9C40-5FF0-CF8D987E9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9D28-E4D1-4800-BC94-402816F4EE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8834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1C7CB3-0C8B-624C-A8F2-4647B131C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FA45ADF-772F-0FD3-E8C3-D225529FB8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F06DFFF-E3D6-0817-CCE9-74CEA45644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D299EED-5BE5-06CA-E22A-424BFB31BB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D829CC7-6E19-A024-A605-A7BA638E0B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5A7B2E9-4808-76F3-881C-D723583FC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2115E-3C81-45C0-9018-9CD4F2D7A678}" type="datetimeFigureOut">
              <a:rPr lang="pt-BR" smtClean="0"/>
              <a:t>26/05/2024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9B46B10-57EA-297A-CD16-476EFE2EE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2BA02AF-72DB-2BC4-03B1-AFDAE4675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9D28-E4D1-4800-BC94-402816F4EE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7282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224B86-A260-C0B7-69FF-F00BED85B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188F3DA-8ED9-2B0D-17D5-E69151D2B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2115E-3C81-45C0-9018-9CD4F2D7A678}" type="datetimeFigureOut">
              <a:rPr lang="pt-BR" smtClean="0"/>
              <a:t>26/05/2024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9F5055F-82CF-1EAA-EC80-C01C05B97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B96FC6C-E146-4C49-C728-3EFBD6A9F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9D28-E4D1-4800-BC94-402816F4EE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9871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5936A05-FAD0-F295-7966-97509454C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2115E-3C81-45C0-9018-9CD4F2D7A678}" type="datetimeFigureOut">
              <a:rPr lang="pt-BR" smtClean="0"/>
              <a:t>26/05/2024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BCB72E3-CE7C-B8D9-B130-8109A520D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EA3AE57-C4FB-F49A-A9A3-F747C4C3A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9D28-E4D1-4800-BC94-402816F4EE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5239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C52B9B-5F34-A394-B49B-AE31C3E6B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9DE7521-B029-D194-B77B-4D9DA4869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8F6B42-94A6-B1F4-68F3-4857CEC8DC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F9F9FEE-1CF5-D31E-E85F-DCCA57982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2115E-3C81-45C0-9018-9CD4F2D7A678}" type="datetimeFigureOut">
              <a:rPr lang="pt-BR" smtClean="0"/>
              <a:t>26/05/2024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EB56107-C528-002C-5D18-E42057DE2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86CA8DA-4176-3366-336A-A7572BB40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9D28-E4D1-4800-BC94-402816F4EE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1273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6366A0-BAA0-1AC1-8372-4EEF915E5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8ED8D4F-1472-00BB-1080-C64093D4CC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26690F4-2060-360B-2E37-A04C9E6FE3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214CD66-FE84-0F15-4A84-AEACEFA3B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2115E-3C81-45C0-9018-9CD4F2D7A678}" type="datetimeFigureOut">
              <a:rPr lang="pt-BR" smtClean="0"/>
              <a:t>26/05/2024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C550C81-2D26-968D-A7EB-5A68B4DAE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D42A2F4-29F5-027B-F1A1-9697BD489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9D28-E4D1-4800-BC94-402816F4EE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4670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D95753E-F8F2-50BF-C143-D40A6168B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93D8BCE-65E3-D595-A198-9017CB9A75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56BDFB1-9B71-5E3B-A942-6D8FDB5EAC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22115E-3C81-45C0-9018-9CD4F2D7A678}" type="datetimeFigureOut">
              <a:rPr lang="pt-BR" smtClean="0"/>
              <a:t>26/05/2024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5969C4F-E4A9-7A45-873B-2892F9B5E5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83964D2-AD1D-A18E-AD59-C69B2D5B6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439D28-E4D1-4800-BC94-402816F4EE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203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customXml" Target="../../customXml/item12.xml"/><Relationship Id="rId1" Type="http://schemas.openxmlformats.org/officeDocument/2006/relationships/customXml" Target="../../customXml/item4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4.xml"/><Relationship Id="rId1" Type="http://schemas.openxmlformats.org/officeDocument/2006/relationships/customXml" Target="../../customXml/item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customXml" Target="../../customXml/item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4.xml"/><Relationship Id="rId1" Type="http://schemas.openxmlformats.org/officeDocument/2006/relationships/customXml" Target="../../customXml/item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4.xml"/><Relationship Id="rId1" Type="http://schemas.openxmlformats.org/officeDocument/2006/relationships/customXml" Target="../../customXml/item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5.xml"/><Relationship Id="rId1" Type="http://schemas.openxmlformats.org/officeDocument/2006/relationships/customXml" Target="../../customXml/item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4.xml"/><Relationship Id="rId1" Type="http://schemas.openxmlformats.org/officeDocument/2006/relationships/customXml" Target="../../customXml/item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4.xml"/><Relationship Id="rId1" Type="http://schemas.openxmlformats.org/officeDocument/2006/relationships/customXml" Target="../../customXml/item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75005" y="3048696"/>
            <a:ext cx="9788403" cy="1017321"/>
          </a:xfrm>
        </p:spPr>
        <p:txBody>
          <a:bodyPr/>
          <a:lstStyle/>
          <a:p>
            <a:r>
              <a:rPr lang="pt-BR" sz="4000" dirty="0"/>
              <a:t>AVALIAÇÃO DA BIÓPSIA PRÉ-IMPLANTAÇÃO NO TRANSPLANTE RENAL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Henrique Proença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Hospital do Rim e Hipertensão – São Paulo</a:t>
            </a:r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05" y="2278622"/>
            <a:ext cx="2347595" cy="21715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75005" y="4459410"/>
            <a:ext cx="2347595" cy="21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7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2E658EB-173D-890E-DBDE-38E0BAD93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8" y="741781"/>
            <a:ext cx="5840655" cy="537443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79C73BE-D3F8-C91D-EC40-86275949C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41781"/>
            <a:ext cx="6033672" cy="537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04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em pé, neve, coberto, branco&#10;&#10;Descrição gerada automaticamente">
            <a:extLst>
              <a:ext uri="{FF2B5EF4-FFF2-40B4-BE49-F238E27FC236}">
                <a16:creationId xmlns:a16="http://schemas.microsoft.com/office/drawing/2014/main" id="{97DE166E-F5B9-21D5-7D1E-114BE2B095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576" y="548149"/>
            <a:ext cx="6905075" cy="5761702"/>
          </a:xfrm>
          <a:prstGeom prst="rect">
            <a:avLst/>
          </a:prstGeom>
        </p:spPr>
      </p:pic>
      <p:pic>
        <p:nvPicPr>
          <p:cNvPr id="7" name="Espaço Reservado para Conteúdo 4" descr="Uma imagem contendo neve, coberto, em pé, tábua&#10;&#10;Descrição gerada automaticamente">
            <a:extLst>
              <a:ext uri="{FF2B5EF4-FFF2-40B4-BE49-F238E27FC236}">
                <a16:creationId xmlns:a16="http://schemas.microsoft.com/office/drawing/2014/main" id="{2B8A16B0-A1A5-3C59-8DFA-2FC256E8BF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8610" y="571687"/>
            <a:ext cx="6905076" cy="576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17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4" descr="Tecido com desenho&#10;&#10;Descrição gerada automaticamente com confiança baixa">
            <a:extLst>
              <a:ext uri="{FF2B5EF4-FFF2-40B4-BE49-F238E27FC236}">
                <a16:creationId xmlns:a16="http://schemas.microsoft.com/office/drawing/2014/main" id="{0754970E-D64E-6004-B7F8-753EF52D5F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0" r="21119" b="-1"/>
          <a:stretch/>
        </p:blipFill>
        <p:spPr>
          <a:xfrm rot="5400000">
            <a:off x="-255255" y="446983"/>
            <a:ext cx="6445045" cy="5934536"/>
          </a:xfrm>
          <a:prstGeom prst="rect">
            <a:avLst/>
          </a:prstGeom>
        </p:spPr>
      </p:pic>
      <p:pic>
        <p:nvPicPr>
          <p:cNvPr id="5" name="Imagem 4" descr="Tecido com desenho de flores&#10;&#10;Descrição gerada automaticamente com confiança média">
            <a:extLst>
              <a:ext uri="{FF2B5EF4-FFF2-40B4-BE49-F238E27FC236}">
                <a16:creationId xmlns:a16="http://schemas.microsoft.com/office/drawing/2014/main" id="{7125AC17-1B7F-FA18-6237-1058D65E80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1" r="2786"/>
          <a:stretch/>
        </p:blipFill>
        <p:spPr>
          <a:xfrm>
            <a:off x="6257462" y="191727"/>
            <a:ext cx="5934537" cy="6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50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8" descr="Imagem em preto e roxo&#10;&#10;Descrição gerada automaticamente">
            <a:extLst>
              <a:ext uri="{FF2B5EF4-FFF2-40B4-BE49-F238E27FC236}">
                <a16:creationId xmlns:a16="http://schemas.microsoft.com/office/drawing/2014/main" id="{6058AD27-3C00-0D8E-9819-4018278F8C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72" y="456366"/>
            <a:ext cx="6717539" cy="5605221"/>
          </a:xfr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55ADB9-EDC6-4E9A-84BD-98D6BB1A5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845" y="929148"/>
            <a:ext cx="5110584" cy="467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14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504ADF-8F6D-0DC7-8C7F-C4843C246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 descr="Desenho preto e branco&#10;&#10;Descrição gerada automaticamente com confiança média">
            <a:extLst>
              <a:ext uri="{FF2B5EF4-FFF2-40B4-BE49-F238E27FC236}">
                <a16:creationId xmlns:a16="http://schemas.microsoft.com/office/drawing/2014/main" id="{E7388EE4-58AA-ABB2-C81C-710DB08AD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3172"/>
            <a:ext cx="5828873" cy="4371656"/>
          </a:xfrm>
          <a:prstGeom prst="rect">
            <a:avLst/>
          </a:prstGeom>
        </p:spPr>
      </p:pic>
      <p:pic>
        <p:nvPicPr>
          <p:cNvPr id="7" name="Imagem 6" descr="Repolho roxo e rosa&#10;&#10;Descrição gerada automaticamente com confiança média">
            <a:extLst>
              <a:ext uri="{FF2B5EF4-FFF2-40B4-BE49-F238E27FC236}">
                <a16:creationId xmlns:a16="http://schemas.microsoft.com/office/drawing/2014/main" id="{1AA85771-53EC-3AC7-CD85-BBE3F659A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129" y="809427"/>
            <a:ext cx="5375963" cy="497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40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bolo&#10;&#10;Descrição gerada automaticamente">
            <a:extLst>
              <a:ext uri="{FF2B5EF4-FFF2-40B4-BE49-F238E27FC236}">
                <a16:creationId xmlns:a16="http://schemas.microsoft.com/office/drawing/2014/main" id="{CF383569-E104-89AE-DB31-8E9AFACA9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16553" y="1116551"/>
            <a:ext cx="6978157" cy="4745052"/>
          </a:xfrm>
          <a:prstGeom prst="rect">
            <a:avLst/>
          </a:prstGeom>
        </p:spPr>
      </p:pic>
      <p:pic>
        <p:nvPicPr>
          <p:cNvPr id="5" name="Imagem 4" descr="Comida em cima&#10;&#10;Descrição gerada automaticamente com confiança média">
            <a:extLst>
              <a:ext uri="{FF2B5EF4-FFF2-40B4-BE49-F238E27FC236}">
                <a16:creationId xmlns:a16="http://schemas.microsoft.com/office/drawing/2014/main" id="{BC6DA62C-B529-BA0A-3F34-44E0783FC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3688"/>
            <a:ext cx="4316963" cy="3237722"/>
          </a:xfrm>
          <a:prstGeom prst="rect">
            <a:avLst/>
          </a:prstGeom>
        </p:spPr>
      </p:pic>
      <p:pic>
        <p:nvPicPr>
          <p:cNvPr id="6" name="Imagem 5" descr="Desenho de pizza&#10;&#10;Descrição gerada automaticamente com confiança baixa">
            <a:extLst>
              <a:ext uri="{FF2B5EF4-FFF2-40B4-BE49-F238E27FC236}">
                <a16:creationId xmlns:a16="http://schemas.microsoft.com/office/drawing/2014/main" id="{2A0C990F-FA09-7A1D-568C-A56FF5EE2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742" y="3044704"/>
            <a:ext cx="4839477" cy="362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2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5EDAB4-FA4E-F4BF-701B-B08D03820A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8710" y="2399477"/>
            <a:ext cx="7777317" cy="810754"/>
          </a:xfrm>
        </p:spPr>
        <p:txBody>
          <a:bodyPr/>
          <a:lstStyle/>
          <a:p>
            <a:r>
              <a:rPr lang="pt-BR" dirty="0"/>
              <a:t>Escore </a:t>
            </a:r>
            <a:r>
              <a:rPr lang="pt-BR" dirty="0" err="1"/>
              <a:t>Remuzzi</a:t>
            </a:r>
            <a:endParaRPr lang="pt-BR" dirty="0"/>
          </a:p>
        </p:txBody>
      </p:sp>
      <p:pic>
        <p:nvPicPr>
          <p:cNvPr id="5" name="Imagem 4" descr="Tabela&#10;&#10;Descrição gerada automaticamente">
            <a:extLst>
              <a:ext uri="{FF2B5EF4-FFF2-40B4-BE49-F238E27FC236}">
                <a16:creationId xmlns:a16="http://schemas.microsoft.com/office/drawing/2014/main" id="{61074233-6863-D85F-1296-CC3BD4B07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644" y="62228"/>
            <a:ext cx="5898917" cy="663354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A455433-0ACA-6844-0ADD-DFD60423AF67}"/>
              </a:ext>
            </a:extLst>
          </p:cNvPr>
          <p:cNvSpPr txBox="1"/>
          <p:nvPr/>
        </p:nvSpPr>
        <p:spPr>
          <a:xfrm>
            <a:off x="0" y="5958936"/>
            <a:ext cx="5058697" cy="41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pt-BR" sz="1000" b="1" dirty="0" err="1">
                <a:solidFill>
                  <a:srgbClr val="21212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Remuzzi</a:t>
            </a:r>
            <a:r>
              <a:rPr lang="pt-BR" sz="1000" b="1" dirty="0">
                <a:solidFill>
                  <a:srgbClr val="21212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G et al. </a:t>
            </a:r>
            <a:r>
              <a:rPr lang="en-US" sz="1000" b="1" dirty="0">
                <a:solidFill>
                  <a:srgbClr val="21212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Long-term outcome of renal transplantation from older donors. N Engl J Med. 2006 Jan 26;354(4):343-52. </a:t>
            </a:r>
            <a:endParaRPr lang="pt-BR" sz="1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080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F386AB-9D61-7CA7-3EDA-F377BC416C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447" y="2699409"/>
            <a:ext cx="7777317" cy="810754"/>
          </a:xfrm>
        </p:spPr>
        <p:txBody>
          <a:bodyPr/>
          <a:lstStyle/>
          <a:p>
            <a:r>
              <a:rPr lang="pt-BR" dirty="0"/>
              <a:t>Escore MAPI</a:t>
            </a:r>
            <a:br>
              <a:rPr lang="pt-BR" dirty="0"/>
            </a:br>
            <a:r>
              <a:rPr lang="pt-BR" dirty="0"/>
              <a:t>(0-15 pontos)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08F3FEE-6CA5-B15A-B9A0-893709C1CDD1}"/>
              </a:ext>
            </a:extLst>
          </p:cNvPr>
          <p:cNvSpPr txBox="1"/>
          <p:nvPr/>
        </p:nvSpPr>
        <p:spPr>
          <a:xfrm>
            <a:off x="-2458" y="6008017"/>
            <a:ext cx="60984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 err="1">
                <a:solidFill>
                  <a:srgbClr val="21212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Munivenkatappa</a:t>
            </a:r>
            <a:r>
              <a:rPr lang="en-US" sz="1000" b="1" dirty="0">
                <a:solidFill>
                  <a:srgbClr val="21212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RB et al. The Maryland aggregate pathology index: a deceased donor kidney biopsy scoring system for predicting graft failure. Am J Transplant. 2008 Nov;8(11):2316-24</a:t>
            </a:r>
            <a:endParaRPr lang="pt-BR" sz="1000" dirty="0"/>
          </a:p>
        </p:txBody>
      </p:sp>
      <p:pic>
        <p:nvPicPr>
          <p:cNvPr id="9" name="Imagem 8" descr="Tabela&#10;&#10;Descrição gerada automaticamente">
            <a:extLst>
              <a:ext uri="{FF2B5EF4-FFF2-40B4-BE49-F238E27FC236}">
                <a16:creationId xmlns:a16="http://schemas.microsoft.com/office/drawing/2014/main" id="{3C51C5F7-2EDB-56A0-3B69-38B84F796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628" y="167656"/>
            <a:ext cx="8127495" cy="58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32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Objetivos: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sz="2133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 Conceitos de biópsia pré-implantação, rim de critério expandido e o racional para sua utilização na assistência médica</a:t>
            </a:r>
          </a:p>
          <a:p>
            <a:endParaRPr lang="pt-BR" sz="2133" b="1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133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 Como avaliar a biópsia pré-implantação</a:t>
            </a:r>
          </a:p>
          <a:p>
            <a:endParaRPr lang="pt-BR" sz="21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1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 Congelação x processamento tecidual; Cunha x agulha; Treinamento em patologia renal</a:t>
            </a:r>
          </a:p>
          <a:p>
            <a:endParaRPr lang="pt-BR" sz="21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133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 Capacidade preditiva dos achados da biópsia pré-implantação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16421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7519B5-4C46-3CB2-362F-B75EE2291A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3600" dirty="0"/>
              <a:t>Congelação X Processamento tecidual</a:t>
            </a:r>
          </a:p>
        </p:txBody>
      </p:sp>
      <p:pic>
        <p:nvPicPr>
          <p:cNvPr id="4" name="Imagem 3" descr="Tecido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841F8482-00C3-A331-1898-F096FFC29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73" y="1372279"/>
            <a:ext cx="11342547" cy="2941557"/>
          </a:xfrm>
          <a:prstGeom prst="rect">
            <a:avLst/>
          </a:prstGeom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926DBAAA-C2DF-A05F-4246-C6EB9CDD8E53}"/>
              </a:ext>
            </a:extLst>
          </p:cNvPr>
          <p:cNvSpPr txBox="1">
            <a:spLocks/>
          </p:cNvSpPr>
          <p:nvPr/>
        </p:nvSpPr>
        <p:spPr>
          <a:xfrm>
            <a:off x="383458" y="4313836"/>
            <a:ext cx="4155742" cy="10992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br>
              <a:rPr lang="pt-BR" sz="1800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1400" b="1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Exame de congelação (H.E)</a:t>
            </a:r>
            <a:endParaRPr lang="pt-BR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0DAAB1FE-6A2E-D812-404C-0FA9F60B3D28}"/>
              </a:ext>
            </a:extLst>
          </p:cNvPr>
          <p:cNvSpPr txBox="1">
            <a:spLocks/>
          </p:cNvSpPr>
          <p:nvPr/>
        </p:nvSpPr>
        <p:spPr>
          <a:xfrm>
            <a:off x="3912924" y="4313835"/>
            <a:ext cx="4366152" cy="10992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br>
              <a:rPr lang="pt-BR" sz="1800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1400" b="1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Processamento histológico (H.E)</a:t>
            </a:r>
            <a:endParaRPr lang="pt-BR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9682E7CB-BC11-7889-A520-1DE05DA1242E}"/>
              </a:ext>
            </a:extLst>
          </p:cNvPr>
          <p:cNvSpPr txBox="1">
            <a:spLocks/>
          </p:cNvSpPr>
          <p:nvPr/>
        </p:nvSpPr>
        <p:spPr>
          <a:xfrm>
            <a:off x="7949382" y="4313834"/>
            <a:ext cx="4366152" cy="10992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br>
              <a:rPr lang="pt-BR" sz="1800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1400" b="1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Processamento histológico (PAS)</a:t>
            </a:r>
            <a:endParaRPr lang="pt-BR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473AF5B-A008-EE3B-6CA3-33A67618644D}"/>
              </a:ext>
            </a:extLst>
          </p:cNvPr>
          <p:cNvSpPr txBox="1"/>
          <p:nvPr/>
        </p:nvSpPr>
        <p:spPr>
          <a:xfrm>
            <a:off x="4539200" y="6114507"/>
            <a:ext cx="66727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Haas M. Donor kidney biopsies: Pathology matters, and so does the pathologist. Kid Intern 85(5):1016-9</a:t>
            </a:r>
            <a:endParaRPr lang="pt-BR" sz="1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302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66884" y="350396"/>
            <a:ext cx="10858233" cy="810754"/>
          </a:xfrm>
        </p:spPr>
        <p:txBody>
          <a:bodyPr/>
          <a:lstStyle/>
          <a:p>
            <a:r>
              <a:rPr lang="pt-BR" dirty="0"/>
              <a:t>Declaração de Conflito de Interesse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308843" y="2621239"/>
            <a:ext cx="11349143" cy="3284179"/>
          </a:xfrm>
        </p:spPr>
        <p:txBody>
          <a:bodyPr>
            <a:normAutofit fontScale="25000" lnSpcReduction="20000"/>
          </a:bodyPr>
          <a:lstStyle/>
          <a:p>
            <a:r>
              <a:rPr lang="pt-BR" sz="14400" dirty="0">
                <a:latin typeface="Arial" panose="020B0604020202020204" pitchFamily="34" charset="0"/>
                <a:cs typeface="Arial" panose="020B0604020202020204" pitchFamily="34" charset="0"/>
              </a:rPr>
              <a:t>Dr. Henrique Proença afirma não ter conflito</a:t>
            </a:r>
            <a:br>
              <a:rPr lang="pt-BR" sz="1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4400" dirty="0">
                <a:latin typeface="Arial" panose="020B0604020202020204" pitchFamily="34" charset="0"/>
                <a:cs typeface="Arial" panose="020B0604020202020204" pitchFamily="34" charset="0"/>
              </a:rPr>
              <a:t> de interesse a declarar</a:t>
            </a:r>
          </a:p>
          <a:p>
            <a:pPr>
              <a:lnSpc>
                <a:spcPts val="2667"/>
              </a:lnSpc>
            </a:pPr>
            <a:endParaRPr lang="pt-BR" sz="2000" dirty="0"/>
          </a:p>
          <a:p>
            <a:pPr>
              <a:lnSpc>
                <a:spcPts val="2667"/>
              </a:lnSpc>
            </a:pPr>
            <a:endParaRPr lang="pt-BR" sz="2000" dirty="0"/>
          </a:p>
          <a:p>
            <a:pPr>
              <a:lnSpc>
                <a:spcPts val="2667"/>
              </a:lnSpc>
            </a:pPr>
            <a:endParaRPr lang="pt-BR" sz="2000" dirty="0"/>
          </a:p>
          <a:p>
            <a:pPr>
              <a:lnSpc>
                <a:spcPts val="2667"/>
              </a:lnSpc>
            </a:pPr>
            <a:endParaRPr lang="pt-BR" sz="2000" dirty="0"/>
          </a:p>
          <a:p>
            <a:pPr>
              <a:lnSpc>
                <a:spcPts val="2667"/>
              </a:lnSpc>
            </a:pPr>
            <a:r>
              <a:rPr lang="pt-BR" sz="6400" dirty="0">
                <a:latin typeface="Arial" panose="020B0604020202020204" pitchFamily="34" charset="0"/>
                <a:cs typeface="Arial" panose="020B0604020202020204" pitchFamily="34" charset="0"/>
              </a:rPr>
              <a:t>Exigência da RDC Nº 96/08 da ANVISA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916" y="1127275"/>
            <a:ext cx="4348169" cy="34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59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7519B5-4C46-3CB2-362F-B75EE2291A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3600" dirty="0"/>
              <a:t>Congelação X Processamento tecidual</a:t>
            </a:r>
          </a:p>
        </p:txBody>
      </p:sp>
      <p:pic>
        <p:nvPicPr>
          <p:cNvPr id="4" name="Imagem 3" descr="Tecido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841F8482-00C3-A331-1898-F096FFC29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73" y="1372279"/>
            <a:ext cx="11342547" cy="2941557"/>
          </a:xfrm>
          <a:prstGeom prst="rect">
            <a:avLst/>
          </a:prstGeom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926DBAAA-C2DF-A05F-4246-C6EB9CDD8E53}"/>
              </a:ext>
            </a:extLst>
          </p:cNvPr>
          <p:cNvSpPr txBox="1">
            <a:spLocks/>
          </p:cNvSpPr>
          <p:nvPr/>
        </p:nvSpPr>
        <p:spPr>
          <a:xfrm>
            <a:off x="383458" y="4313836"/>
            <a:ext cx="4155742" cy="10992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br>
              <a:rPr lang="pt-BR" sz="1800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1400" b="1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Exame de congelação (H.E)</a:t>
            </a:r>
            <a:endParaRPr lang="pt-BR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0DAAB1FE-6A2E-D812-404C-0FA9F60B3D28}"/>
              </a:ext>
            </a:extLst>
          </p:cNvPr>
          <p:cNvSpPr txBox="1">
            <a:spLocks/>
          </p:cNvSpPr>
          <p:nvPr/>
        </p:nvSpPr>
        <p:spPr>
          <a:xfrm>
            <a:off x="3912924" y="4313835"/>
            <a:ext cx="4366152" cy="10992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br>
              <a:rPr lang="pt-BR" sz="1800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1400" b="1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Processamento histológico (H.E)</a:t>
            </a:r>
            <a:endParaRPr lang="pt-BR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9682E7CB-BC11-7889-A520-1DE05DA1242E}"/>
              </a:ext>
            </a:extLst>
          </p:cNvPr>
          <p:cNvSpPr txBox="1">
            <a:spLocks/>
          </p:cNvSpPr>
          <p:nvPr/>
        </p:nvSpPr>
        <p:spPr>
          <a:xfrm>
            <a:off x="7949382" y="4313834"/>
            <a:ext cx="4366152" cy="10992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br>
              <a:rPr lang="pt-BR" sz="1800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1400" b="1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Processamento histológico (PAS)</a:t>
            </a:r>
            <a:endParaRPr lang="pt-BR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473AF5B-A008-EE3B-6CA3-33A67618644D}"/>
              </a:ext>
            </a:extLst>
          </p:cNvPr>
          <p:cNvSpPr txBox="1"/>
          <p:nvPr/>
        </p:nvSpPr>
        <p:spPr>
          <a:xfrm>
            <a:off x="4539200" y="6114507"/>
            <a:ext cx="66727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Haas M. Donor kidney biopsies: Pathology matters, and so does the pathologist. Kid Intern 85(5):1016-9</a:t>
            </a:r>
            <a:endParaRPr lang="pt-BR" sz="1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Sinal de Multiplicação 2">
            <a:extLst>
              <a:ext uri="{FF2B5EF4-FFF2-40B4-BE49-F238E27FC236}">
                <a16:creationId xmlns:a16="http://schemas.microsoft.com/office/drawing/2014/main" id="{DC6A2BB3-E792-139C-4847-FE921A04027D}"/>
              </a:ext>
            </a:extLst>
          </p:cNvPr>
          <p:cNvSpPr/>
          <p:nvPr/>
        </p:nvSpPr>
        <p:spPr>
          <a:xfrm>
            <a:off x="373762" y="1260083"/>
            <a:ext cx="3414319" cy="3165948"/>
          </a:xfrm>
          <a:prstGeom prst="mathMultiply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09716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44B507-B21B-8A2B-AB9A-017B94C776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968" y="65897"/>
            <a:ext cx="7777317" cy="810754"/>
          </a:xfrm>
        </p:spPr>
        <p:txBody>
          <a:bodyPr/>
          <a:lstStyle/>
          <a:p>
            <a:r>
              <a:rPr lang="pt-BR" sz="2000" dirty="0"/>
              <a:t>Baixa concordância entre congelação e processamento histológico</a:t>
            </a:r>
          </a:p>
        </p:txBody>
      </p:sp>
      <p:pic>
        <p:nvPicPr>
          <p:cNvPr id="4" name="Espaço Reservado para Conteúdo 8" descr="Gráfico, Gráfico de barras&#10;&#10;Descrição gerada automaticamente">
            <a:extLst>
              <a:ext uri="{FF2B5EF4-FFF2-40B4-BE49-F238E27FC236}">
                <a16:creationId xmlns:a16="http://schemas.microsoft.com/office/drawing/2014/main" id="{B7641188-C6F4-1AD4-3C0E-76655B6A5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29" y="1364230"/>
            <a:ext cx="8891140" cy="461711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FFED7DE-A006-3398-BBE7-09725FFC19E8}"/>
              </a:ext>
            </a:extLst>
          </p:cNvPr>
          <p:cNvSpPr txBox="1"/>
          <p:nvPr/>
        </p:nvSpPr>
        <p:spPr>
          <a:xfrm>
            <a:off x="190500" y="6167341"/>
            <a:ext cx="109445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b="1" kern="0" dirty="0">
                <a:solidFill>
                  <a:srgbClr val="0563C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0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Teixeira AC, </a:t>
            </a:r>
            <a:r>
              <a:rPr lang="pt-BR" sz="1000" b="1" strike="noStrike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pt-BR" sz="10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andes-</a:t>
            </a:r>
            <a:r>
              <a:rPr lang="pt-BR" sz="1000" b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FreitasTV</a:t>
            </a:r>
            <a:r>
              <a:rPr lang="pt-BR" sz="10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al. </a:t>
            </a:r>
            <a:r>
              <a:rPr lang="pt-BR" sz="1000" b="1" kern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Procurement</a:t>
            </a:r>
            <a:r>
              <a:rPr lang="pt-BR" sz="1000" b="1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Biopsies </a:t>
            </a:r>
            <a:r>
              <a:rPr lang="pt-BR" sz="1000" b="1" kern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pt-BR" sz="1000" b="1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000" b="1" kern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Predict</a:t>
            </a:r>
            <a:r>
              <a:rPr lang="pt-BR" sz="1000" b="1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000" b="1" kern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Unfavorable</a:t>
            </a:r>
            <a:r>
              <a:rPr lang="pt-BR" sz="1000" b="1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000" b="1" kern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Outcomes</a:t>
            </a:r>
            <a:r>
              <a:rPr lang="pt-BR" sz="1000" b="1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pt-BR" sz="1000" b="1" kern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Kidneys</a:t>
            </a:r>
            <a:r>
              <a:rPr lang="pt-BR" sz="1000" b="1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000" b="1" kern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pt-BR" sz="1000" b="1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000" b="1" kern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pt-BR" sz="1000" b="1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MAPI Score </a:t>
            </a:r>
            <a:r>
              <a:rPr lang="pt-BR" sz="1000" b="1" kern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Values</a:t>
            </a:r>
            <a:r>
              <a:rPr lang="pt-BR" sz="1000" b="1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r>
              <a:rPr lang="pt-BR" sz="10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000" b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Transplant</a:t>
            </a:r>
            <a:r>
              <a:rPr lang="pt-BR" sz="10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Proc. 2021 Mar;53(2):602-6</a:t>
            </a:r>
            <a:endParaRPr lang="pt-BR" sz="1000" b="1" dirty="0"/>
          </a:p>
        </p:txBody>
      </p:sp>
    </p:spTree>
    <p:extLst>
      <p:ext uri="{BB962C8B-B14F-4D97-AF65-F5344CB8AC3E}">
        <p14:creationId xmlns:p14="http://schemas.microsoft.com/office/powerpoint/2010/main" val="289720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F8E9B6-D784-A32E-0950-14565D6523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Agulha x Cunha</a:t>
            </a:r>
          </a:p>
        </p:txBody>
      </p:sp>
      <p:pic>
        <p:nvPicPr>
          <p:cNvPr id="4" name="Espaço Reservado para Conteúdo 8" descr="Imagem digital fictícia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61F4C432-106D-7F4B-1021-3F9978C1B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7502" y="1766984"/>
            <a:ext cx="4176995" cy="375774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A0B8531-1E7E-0114-5F75-00DF94AD27E0}"/>
              </a:ext>
            </a:extLst>
          </p:cNvPr>
          <p:cNvSpPr txBox="1"/>
          <p:nvPr/>
        </p:nvSpPr>
        <p:spPr>
          <a:xfrm>
            <a:off x="202790" y="2690336"/>
            <a:ext cx="609845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Agulha:</a:t>
            </a:r>
          </a:p>
          <a:p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Melhor representação do córtex</a:t>
            </a:r>
          </a:p>
          <a:p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Maior risco de representar medula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02E627D-FDCA-53A7-2628-D4C0F6A6F4A2}"/>
              </a:ext>
            </a:extLst>
          </p:cNvPr>
          <p:cNvSpPr txBox="1"/>
          <p:nvPr/>
        </p:nvSpPr>
        <p:spPr>
          <a:xfrm>
            <a:off x="8535629" y="1997839"/>
            <a:ext cx="609845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Cunha:</a:t>
            </a:r>
          </a:p>
          <a:p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Subcapsular</a:t>
            </a: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Superestima:</a:t>
            </a:r>
          </a:p>
          <a:p>
            <a:pPr marL="342900" indent="-342900">
              <a:buFontTx/>
              <a:buChar char="-"/>
            </a:pPr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Lesões isquêmicas</a:t>
            </a:r>
          </a:p>
          <a:p>
            <a:pPr marL="342900" indent="-342900">
              <a:buFontTx/>
              <a:buChar char="-"/>
            </a:pPr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pt-BR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Glomeruloesclerose</a:t>
            </a: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Subestima:</a:t>
            </a:r>
          </a:p>
          <a:p>
            <a:pPr marL="342900" indent="-342900">
              <a:buFontTx/>
              <a:buChar char="-"/>
            </a:pPr>
            <a:r>
              <a:rPr lang="pt-BR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Arterioesclerose</a:t>
            </a: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E9881B4-5482-48C3-C37E-A055A2B85A75}"/>
              </a:ext>
            </a:extLst>
          </p:cNvPr>
          <p:cNvSpPr txBox="1"/>
          <p:nvPr/>
        </p:nvSpPr>
        <p:spPr>
          <a:xfrm>
            <a:off x="3644080" y="6131506"/>
            <a:ext cx="73152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b="1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Naesens</a:t>
            </a:r>
            <a:r>
              <a:rPr lang="pt-BR" sz="1000" b="1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M. Zero-Time Renal </a:t>
            </a:r>
            <a:r>
              <a:rPr lang="pt-BR" sz="1000" b="1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Transplant</a:t>
            </a:r>
            <a:r>
              <a:rPr lang="pt-BR" sz="1000" b="1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Biopsies: A </a:t>
            </a:r>
            <a:r>
              <a:rPr lang="pt-BR" sz="1000" b="1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Comprehensive</a:t>
            </a:r>
            <a:r>
              <a:rPr lang="pt-BR" sz="1000" b="1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Review. </a:t>
            </a:r>
            <a:r>
              <a:rPr lang="pt-BR" sz="1000" b="1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Transplantation</a:t>
            </a:r>
            <a:r>
              <a:rPr lang="pt-BR" sz="1000" b="1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 2016 Jul;100(7):1425-39</a:t>
            </a:r>
            <a:endParaRPr lang="pt-B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5560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8DAD05-F737-E3AF-D59E-79A1AAD517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4400" dirty="0"/>
              <a:t>Treinamento em patologia renal</a:t>
            </a:r>
          </a:p>
        </p:txBody>
      </p:sp>
      <p:pic>
        <p:nvPicPr>
          <p:cNvPr id="4" name="Imagem 3" descr="Gráfico, Gráfico de caixa estreita&#10;&#10;Descrição gerada automaticamente">
            <a:extLst>
              <a:ext uri="{FF2B5EF4-FFF2-40B4-BE49-F238E27FC236}">
                <a16:creationId xmlns:a16="http://schemas.microsoft.com/office/drawing/2014/main" id="{609D536F-4A8F-3B98-A357-437F49A2D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3" y="1281226"/>
            <a:ext cx="5878117" cy="429554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671ACBB-0382-700A-B7FC-EAB308B6C241}"/>
              </a:ext>
            </a:extLst>
          </p:cNvPr>
          <p:cNvSpPr txBox="1"/>
          <p:nvPr/>
        </p:nvSpPr>
        <p:spPr>
          <a:xfrm>
            <a:off x="1972597" y="6137212"/>
            <a:ext cx="86757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Anzancot</a:t>
            </a:r>
            <a:r>
              <a:rPr lang="en-US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 et al. The reproducibility and predictive value on outcome of renal biopsies from expanded criteria donors. Kid </a:t>
            </a:r>
            <a:r>
              <a:rPr lang="en-US" sz="1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</a:t>
            </a:r>
            <a:r>
              <a:rPr lang="en-US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2014 May;85(5):1161-8</a:t>
            </a:r>
            <a:endParaRPr lang="pt-BR" sz="1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3AB6684-47A9-8B65-C521-F41440F629A9}"/>
              </a:ext>
            </a:extLst>
          </p:cNvPr>
          <p:cNvSpPr txBox="1"/>
          <p:nvPr/>
        </p:nvSpPr>
        <p:spPr>
          <a:xfrm>
            <a:off x="6310466" y="3388099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solidFill>
                  <a:srgbClr val="FF0000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patologia importa e o patologista também!</a:t>
            </a:r>
            <a:r>
              <a:rPr lang="pt-BR" sz="1400" b="1" dirty="0">
                <a:solidFill>
                  <a:srgbClr val="FF0000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19315F9-5E0E-5E2C-DF07-71BCA0519216}"/>
              </a:ext>
            </a:extLst>
          </p:cNvPr>
          <p:cNvSpPr txBox="1"/>
          <p:nvPr/>
        </p:nvSpPr>
        <p:spPr>
          <a:xfrm>
            <a:off x="6310466" y="4037713"/>
            <a:ext cx="6098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Haas M. Donor kidney biopsies: Pathology matters, and so does the pathologist. Kid Intern 85(5):1016-9</a:t>
            </a:r>
            <a:endParaRPr lang="pt-BR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38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Objetivos: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sz="2133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 Conceitos de biópsia pré-implantação, rim de critério expandido e o racional para sua utilização na assistência médica</a:t>
            </a:r>
          </a:p>
          <a:p>
            <a:endParaRPr lang="pt-BR" sz="2133" b="1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133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 Como avaliar a biópsia pré-implantação</a:t>
            </a:r>
          </a:p>
          <a:p>
            <a:endParaRPr lang="pt-BR" sz="2133" b="1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133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 Congelação x processamento tecidual; Cunha x agulha; Treinamento em patologia renal</a:t>
            </a:r>
          </a:p>
          <a:p>
            <a:endParaRPr lang="pt-BR" sz="21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1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 Capacidade preditiva dos achados da biópsia pré-implantação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178345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744B49-FA33-8CFE-F082-BD1C175325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4000" dirty="0"/>
              <a:t>Revisão sistemática (47 trabalhos)</a:t>
            </a:r>
          </a:p>
        </p:txBody>
      </p:sp>
      <p:pic>
        <p:nvPicPr>
          <p:cNvPr id="4" name="Espaço Reservado para Conteúdo 4" descr="Pão redondo sobre a cabeça&#10;&#10;Descrição gerada automaticamente com confiança baixa">
            <a:extLst>
              <a:ext uri="{FF2B5EF4-FFF2-40B4-BE49-F238E27FC236}">
                <a16:creationId xmlns:a16="http://schemas.microsoft.com/office/drawing/2014/main" id="{1C95D76C-0706-1051-BB6E-1B288F14C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8" y="3332441"/>
            <a:ext cx="1661020" cy="1385981"/>
          </a:xfrm>
          <a:prstGeom prst="rect">
            <a:avLst/>
          </a:prstGeom>
        </p:spPr>
      </p:pic>
      <p:pic>
        <p:nvPicPr>
          <p:cNvPr id="5" name="Imagem 4" descr="Uma imagem contendo frutas&#10;&#10;Descrição gerada automaticamente">
            <a:extLst>
              <a:ext uri="{FF2B5EF4-FFF2-40B4-BE49-F238E27FC236}">
                <a16:creationId xmlns:a16="http://schemas.microsoft.com/office/drawing/2014/main" id="{6C4A9C84-ADBF-7B97-0E1A-8CBEFC9E7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42" y="4801014"/>
            <a:ext cx="1661019" cy="123784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DED8AF2-B74D-6C81-C1BB-650A8A4BFC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8" y="1676746"/>
            <a:ext cx="1661021" cy="152843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6EFFCB6-3175-9248-2DBD-001AE37E674C}"/>
              </a:ext>
            </a:extLst>
          </p:cNvPr>
          <p:cNvSpPr txBox="1"/>
          <p:nvPr/>
        </p:nvSpPr>
        <p:spPr>
          <a:xfrm>
            <a:off x="2344994" y="2613861"/>
            <a:ext cx="94635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Índice de </a:t>
            </a:r>
            <a:r>
              <a:rPr lang="pt-BR" b="1" dirty="0" err="1"/>
              <a:t>glomeruloesclerose</a:t>
            </a:r>
            <a:r>
              <a:rPr lang="pt-BR" b="1" dirty="0"/>
              <a:t>		Sem correlação em 8 dos 18 trabalhos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2D4015A-5615-0B18-16B9-B58BBB76A288}"/>
              </a:ext>
            </a:extLst>
          </p:cNvPr>
          <p:cNvSpPr txBox="1"/>
          <p:nvPr/>
        </p:nvSpPr>
        <p:spPr>
          <a:xfrm>
            <a:off x="2344995" y="3924006"/>
            <a:ext cx="9674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Grau de </a:t>
            </a:r>
            <a:r>
              <a:rPr lang="pt-BR" b="1" dirty="0" err="1"/>
              <a:t>arterioesclerose</a:t>
            </a:r>
            <a:r>
              <a:rPr lang="pt-BR" b="1" dirty="0"/>
              <a:t>			Sem correlação em 1 dos 14 trabalhos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9A10C05-42B9-F827-8BD2-49E0ADB34A48}"/>
              </a:ext>
            </a:extLst>
          </p:cNvPr>
          <p:cNvSpPr txBox="1"/>
          <p:nvPr/>
        </p:nvSpPr>
        <p:spPr>
          <a:xfrm>
            <a:off x="2149576" y="5391004"/>
            <a:ext cx="98703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Grau de fibrose intersticial / atrofia tubular		Sem correlação em 7 dos 12 trabalhos</a:t>
            </a:r>
            <a:r>
              <a:rPr lang="pt-BR" dirty="0"/>
              <a:t>	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505AAD5-7529-4A42-4E44-FD7F00FB4D58}"/>
              </a:ext>
            </a:extLst>
          </p:cNvPr>
          <p:cNvSpPr txBox="1"/>
          <p:nvPr/>
        </p:nvSpPr>
        <p:spPr>
          <a:xfrm>
            <a:off x="2149576" y="6174964"/>
            <a:ext cx="888221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b="1" dirty="0"/>
              <a:t>Wang CJ et al. The </a:t>
            </a:r>
            <a:r>
              <a:rPr lang="pt-BR" sz="1000" b="1" dirty="0" err="1"/>
              <a:t>Donor</a:t>
            </a:r>
            <a:r>
              <a:rPr lang="pt-BR" sz="1000" b="1" dirty="0"/>
              <a:t> </a:t>
            </a:r>
            <a:r>
              <a:rPr lang="pt-BR" sz="1000" b="1" dirty="0" err="1"/>
              <a:t>Kidney</a:t>
            </a:r>
            <a:r>
              <a:rPr lang="pt-BR" sz="1000" b="1" dirty="0"/>
              <a:t> </a:t>
            </a:r>
            <a:r>
              <a:rPr lang="pt-BR" sz="1000" b="1" dirty="0" err="1"/>
              <a:t>Biopsy</a:t>
            </a:r>
            <a:r>
              <a:rPr lang="pt-BR" sz="1000" b="1" dirty="0"/>
              <a:t> </a:t>
            </a:r>
            <a:r>
              <a:rPr lang="pt-BR" sz="1000" b="1" dirty="0" err="1"/>
              <a:t>and</a:t>
            </a:r>
            <a:r>
              <a:rPr lang="pt-BR" sz="1000" b="1" dirty="0"/>
              <a:t> Its </a:t>
            </a:r>
            <a:r>
              <a:rPr lang="pt-BR" sz="1000" b="1" dirty="0" err="1"/>
              <a:t>Implications</a:t>
            </a:r>
            <a:r>
              <a:rPr lang="pt-BR" sz="1000" b="1" dirty="0"/>
              <a:t> in </a:t>
            </a:r>
            <a:r>
              <a:rPr lang="pt-BR" sz="1000" b="1" dirty="0" err="1"/>
              <a:t>Predicting</a:t>
            </a:r>
            <a:r>
              <a:rPr lang="pt-BR" sz="1000" b="1" dirty="0"/>
              <a:t> </a:t>
            </a:r>
            <a:r>
              <a:rPr lang="pt-BR" sz="1000" b="1" dirty="0" err="1"/>
              <a:t>Graft</a:t>
            </a:r>
            <a:r>
              <a:rPr lang="pt-BR" sz="1000" b="1" dirty="0"/>
              <a:t> </a:t>
            </a:r>
            <a:r>
              <a:rPr lang="pt-BR" sz="1000" b="1" dirty="0" err="1"/>
              <a:t>Outcomes</a:t>
            </a:r>
            <a:r>
              <a:rPr lang="pt-BR" sz="1000" b="1" dirty="0"/>
              <a:t>: A </a:t>
            </a:r>
            <a:r>
              <a:rPr lang="pt-BR" sz="1000" b="1" dirty="0" err="1"/>
              <a:t>Systematic</a:t>
            </a:r>
            <a:r>
              <a:rPr lang="pt-BR" sz="1000" b="1" dirty="0"/>
              <a:t> Review. Am J </a:t>
            </a:r>
            <a:r>
              <a:rPr lang="pt-BR" sz="1000" b="1" dirty="0" err="1"/>
              <a:t>Transplant</a:t>
            </a:r>
            <a:r>
              <a:rPr lang="pt-BR" sz="1000" b="1" dirty="0"/>
              <a:t>. 2015 Jul;15(7):1903-14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317BA36-22FA-43F5-AC98-89765F2E82CD}"/>
              </a:ext>
            </a:extLst>
          </p:cNvPr>
          <p:cNvSpPr txBox="1"/>
          <p:nvPr/>
        </p:nvSpPr>
        <p:spPr>
          <a:xfrm>
            <a:off x="5921477" y="1599992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b="1" dirty="0">
                <a:solidFill>
                  <a:srgbClr val="FF0000"/>
                </a:solidFill>
              </a:rPr>
              <a:t>Desfechos  clínicos</a:t>
            </a:r>
          </a:p>
          <a:p>
            <a:pPr algn="r"/>
            <a:r>
              <a:rPr lang="pt-BR" b="1" dirty="0">
                <a:solidFill>
                  <a:srgbClr val="FF0000"/>
                </a:solidFill>
              </a:rPr>
              <a:t>(DGF, Falência do enxerto e/ou função do enxerto)</a:t>
            </a:r>
          </a:p>
        </p:txBody>
      </p:sp>
    </p:spTree>
    <p:extLst>
      <p:ext uri="{BB962C8B-B14F-4D97-AF65-F5344CB8AC3E}">
        <p14:creationId xmlns:p14="http://schemas.microsoft.com/office/powerpoint/2010/main" val="4282543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AE35AC-4F2F-349D-A165-60C72632C2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968" y="488290"/>
            <a:ext cx="7777317" cy="810754"/>
          </a:xfrm>
        </p:spPr>
        <p:txBody>
          <a:bodyPr/>
          <a:lstStyle/>
          <a:p>
            <a:r>
              <a:rPr lang="pt-BR" sz="4000" dirty="0"/>
              <a:t>Rio Grande do Sul - UFCSPA (430 </a:t>
            </a:r>
            <a:r>
              <a:rPr lang="pt-BR" sz="4000" dirty="0" err="1"/>
              <a:t>bx</a:t>
            </a:r>
            <a:r>
              <a:rPr lang="pt-BR" sz="4000" dirty="0"/>
              <a:t>)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B44A121-008D-2579-3C3A-BEE4530E3639}"/>
              </a:ext>
            </a:extLst>
          </p:cNvPr>
          <p:cNvSpPr txBox="1"/>
          <p:nvPr/>
        </p:nvSpPr>
        <p:spPr>
          <a:xfrm>
            <a:off x="135623" y="2048403"/>
            <a:ext cx="119207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					</a:t>
            </a:r>
            <a:r>
              <a:rPr lang="pt-BR" b="1" dirty="0"/>
              <a:t>IC 95%, </a:t>
            </a:r>
            <a:r>
              <a:rPr lang="pt-BR" sz="1000" b="1" dirty="0"/>
              <a:t>ajustado para parâmetros clínicos	</a:t>
            </a:r>
            <a:r>
              <a:rPr lang="pt-BR" sz="2000" b="1" dirty="0"/>
              <a:t>p</a:t>
            </a:r>
          </a:p>
          <a:p>
            <a:r>
              <a:rPr lang="pt-BR" b="1" dirty="0"/>
              <a:t>Índice de </a:t>
            </a:r>
            <a:r>
              <a:rPr lang="pt-BR" b="1" dirty="0" err="1"/>
              <a:t>glomeruloesclerose</a:t>
            </a:r>
            <a:r>
              <a:rPr lang="pt-BR" b="1" dirty="0"/>
              <a:t> (GS&gt;25%)	1,05 (1,03,1,08)</a:t>
            </a:r>
            <a:r>
              <a:rPr lang="pt-BR" dirty="0"/>
              <a:t>			</a:t>
            </a:r>
            <a:r>
              <a:rPr lang="pt-BR" b="1" dirty="0"/>
              <a:t>0,001</a:t>
            </a:r>
            <a:r>
              <a:rPr lang="pt-BR" dirty="0"/>
              <a:t>	</a:t>
            </a:r>
            <a:r>
              <a:rPr lang="pt-BR" dirty="0">
                <a:solidFill>
                  <a:srgbClr val="FF0000"/>
                </a:solidFill>
              </a:rPr>
              <a:t>Desfecho TFG &lt; 30ml/min</a:t>
            </a:r>
          </a:p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F2E2706-695A-9A7D-265C-9A90CEE2DD91}"/>
              </a:ext>
            </a:extLst>
          </p:cNvPr>
          <p:cNvSpPr txBox="1"/>
          <p:nvPr/>
        </p:nvSpPr>
        <p:spPr>
          <a:xfrm>
            <a:off x="822223" y="3855491"/>
            <a:ext cx="60984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/>
              <a:t>Doadores com mediana de 52 anos</a:t>
            </a:r>
          </a:p>
          <a:p>
            <a:endParaRPr lang="pt-BR" sz="1800" b="1" dirty="0"/>
          </a:p>
          <a:p>
            <a:r>
              <a:rPr lang="pt-BR" sz="1800" b="1" dirty="0" err="1"/>
              <a:t>Glomeruloesclerose</a:t>
            </a:r>
            <a:r>
              <a:rPr lang="pt-BR" sz="1800" b="1" dirty="0"/>
              <a:t> como fator de risco independente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C3854BA-8AA7-2098-8DC6-B5A688C3AD1D}"/>
              </a:ext>
            </a:extLst>
          </p:cNvPr>
          <p:cNvSpPr txBox="1"/>
          <p:nvPr/>
        </p:nvSpPr>
        <p:spPr>
          <a:xfrm>
            <a:off x="615745" y="6123489"/>
            <a:ext cx="79383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https://repositorio.ufcspa.edu.br/jspui/bitstream/123456789/599/1/%5BTESE%5D%20P%C3%AAgas%2C%20Karla%20Lais</a:t>
            </a:r>
          </a:p>
        </p:txBody>
      </p:sp>
      <p:pic>
        <p:nvPicPr>
          <p:cNvPr id="11" name="Imagem 10" descr="Código QR&#10;&#10;Descrição gerada automaticamente">
            <a:extLst>
              <a:ext uri="{FF2B5EF4-FFF2-40B4-BE49-F238E27FC236}">
                <a16:creationId xmlns:a16="http://schemas.microsoft.com/office/drawing/2014/main" id="{60E79AC1-704F-F36F-371A-0A5F8EF0D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665" y="4473028"/>
            <a:ext cx="1937109" cy="189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893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A4EB0C-8101-90CE-8451-56A4116D29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Ceará UFC (159 </a:t>
            </a:r>
            <a:r>
              <a:rPr lang="pt-BR" dirty="0" err="1"/>
              <a:t>bx</a:t>
            </a:r>
            <a:r>
              <a:rPr lang="pt-BR" dirty="0"/>
              <a:t>)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979D3F0-2F91-AD2E-9575-6976BC3AD757}"/>
              </a:ext>
            </a:extLst>
          </p:cNvPr>
          <p:cNvSpPr txBox="1"/>
          <p:nvPr/>
        </p:nvSpPr>
        <p:spPr>
          <a:xfrm>
            <a:off x="197503" y="2360126"/>
            <a:ext cx="1233862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					IC 95%, </a:t>
            </a:r>
            <a:r>
              <a:rPr lang="pt-BR" sz="1000" b="1" dirty="0"/>
              <a:t>ajustado para parâmetros clínicos	</a:t>
            </a:r>
            <a:r>
              <a:rPr lang="pt-BR" sz="2000" b="1" dirty="0"/>
              <a:t>p</a:t>
            </a:r>
          </a:p>
          <a:p>
            <a:r>
              <a:rPr lang="pt-BR" b="1" dirty="0"/>
              <a:t>Índice de </a:t>
            </a:r>
            <a:r>
              <a:rPr lang="pt-BR" b="1" dirty="0" err="1"/>
              <a:t>glomeruloesclerose</a:t>
            </a:r>
            <a:r>
              <a:rPr lang="pt-BR" b="1" dirty="0"/>
              <a:t> (GS&gt;15%)	6,18 (1,27,30,18)			0,024	</a:t>
            </a:r>
            <a:r>
              <a:rPr lang="pt-BR" b="1" dirty="0">
                <a:solidFill>
                  <a:srgbClr val="FF0000"/>
                </a:solidFill>
              </a:rPr>
              <a:t>Desfecho DGF prolongada</a:t>
            </a:r>
          </a:p>
          <a:p>
            <a:endParaRPr lang="pt-BR" b="1" dirty="0"/>
          </a:p>
          <a:p>
            <a:r>
              <a:rPr lang="pt-BR" b="1" dirty="0"/>
              <a:t>Arterioesclerose				4,08 (1,21,13,76)			0,023	</a:t>
            </a:r>
            <a:r>
              <a:rPr lang="pt-BR" b="1" dirty="0">
                <a:solidFill>
                  <a:srgbClr val="FF0000"/>
                </a:solidFill>
              </a:rPr>
              <a:t>Desfecho TFG&lt;60ml/min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76A0451-086A-0894-CF8C-7A901D4DA5E4}"/>
              </a:ext>
            </a:extLst>
          </p:cNvPr>
          <p:cNvSpPr txBox="1"/>
          <p:nvPr/>
        </p:nvSpPr>
        <p:spPr>
          <a:xfrm>
            <a:off x="666136" y="4486419"/>
            <a:ext cx="84631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/>
              <a:t>Doadores com mediana de 49 (34-58) anos</a:t>
            </a:r>
          </a:p>
          <a:p>
            <a:endParaRPr lang="pt-BR" sz="1800" b="1" dirty="0"/>
          </a:p>
          <a:p>
            <a:r>
              <a:rPr lang="pt-BR" sz="1800" b="1" dirty="0" err="1"/>
              <a:t>Glomeruloesclerose</a:t>
            </a:r>
            <a:r>
              <a:rPr lang="pt-BR" sz="1800" b="1" dirty="0"/>
              <a:t> e </a:t>
            </a:r>
            <a:r>
              <a:rPr lang="pt-BR" sz="1800" b="1" dirty="0" err="1"/>
              <a:t>arterioesclerose</a:t>
            </a:r>
            <a:r>
              <a:rPr lang="pt-BR" sz="1800" b="1" dirty="0"/>
              <a:t> como fatores de risco independentes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9E1D280-8354-71FA-9584-FC2E24F33723}"/>
              </a:ext>
            </a:extLst>
          </p:cNvPr>
          <p:cNvSpPr txBox="1"/>
          <p:nvPr/>
        </p:nvSpPr>
        <p:spPr>
          <a:xfrm>
            <a:off x="197503" y="6180607"/>
            <a:ext cx="11139520" cy="248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000" kern="0" dirty="0">
                <a:solidFill>
                  <a:srgbClr val="0563C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0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Teixeira AC, </a:t>
            </a:r>
            <a:r>
              <a:rPr lang="pt-BR" sz="1000" b="1" strike="noStrike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pt-BR" sz="10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andes-</a:t>
            </a:r>
            <a:r>
              <a:rPr lang="pt-BR" sz="1000" b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FreitasTV</a:t>
            </a:r>
            <a:r>
              <a:rPr lang="pt-BR" sz="10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al. </a:t>
            </a:r>
            <a:r>
              <a:rPr lang="pt-BR" sz="1000" b="1" kern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Procurement</a:t>
            </a:r>
            <a:r>
              <a:rPr lang="pt-BR" sz="1000" b="1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Biopsies </a:t>
            </a:r>
            <a:r>
              <a:rPr lang="pt-BR" sz="1000" b="1" kern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pt-BR" sz="1000" b="1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000" b="1" kern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Predict</a:t>
            </a:r>
            <a:r>
              <a:rPr lang="pt-BR" sz="1000" b="1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000" b="1" kern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Unfavorable</a:t>
            </a:r>
            <a:r>
              <a:rPr lang="pt-BR" sz="1000" b="1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000" b="1" kern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Outcomes</a:t>
            </a:r>
            <a:r>
              <a:rPr lang="pt-BR" sz="1000" b="1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pt-BR" sz="1000" b="1" kern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Kidneys</a:t>
            </a:r>
            <a:r>
              <a:rPr lang="pt-BR" sz="1000" b="1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000" b="1" kern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pt-BR" sz="1000" b="1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000" b="1" kern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pt-BR" sz="1000" b="1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MAPI Score </a:t>
            </a:r>
            <a:r>
              <a:rPr lang="pt-BR" sz="1000" b="1" kern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Values</a:t>
            </a:r>
            <a:r>
              <a:rPr lang="pt-BR" sz="1000" b="1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r>
              <a:rPr lang="pt-BR" sz="10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000" b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Transplant</a:t>
            </a:r>
            <a:r>
              <a:rPr lang="pt-BR" sz="10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Proc. 2021 Mar;53(2):602-606.</a:t>
            </a:r>
            <a:endParaRPr lang="pt-BR" sz="1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m 10" descr="Código QR&#10;&#10;Descrição gerada automaticamente">
            <a:extLst>
              <a:ext uri="{FF2B5EF4-FFF2-40B4-BE49-F238E27FC236}">
                <a16:creationId xmlns:a16="http://schemas.microsoft.com/office/drawing/2014/main" id="{7418064E-7F57-6524-06E1-95BE04B63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476" y="4185826"/>
            <a:ext cx="1965376" cy="194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637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0F1F70-E914-D69C-7280-CF0A7EC856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4000" dirty="0"/>
              <a:t>São Paulo HRIM-UNIFESP (339 </a:t>
            </a:r>
            <a:r>
              <a:rPr lang="pt-BR" sz="4000" dirty="0" err="1"/>
              <a:t>Bx</a:t>
            </a:r>
            <a:r>
              <a:rPr lang="pt-BR" sz="4000" dirty="0"/>
              <a:t>)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85CD39A-520D-EF5F-DEC8-CC07F8DFB555}"/>
              </a:ext>
            </a:extLst>
          </p:cNvPr>
          <p:cNvSpPr txBox="1"/>
          <p:nvPr/>
        </p:nvSpPr>
        <p:spPr>
          <a:xfrm>
            <a:off x="191729" y="1160206"/>
            <a:ext cx="12224325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					IC 95%, </a:t>
            </a:r>
            <a:r>
              <a:rPr lang="pt-BR" sz="1000" b="1" dirty="0"/>
              <a:t>ajustado para parâmetros clínicos	</a:t>
            </a:r>
            <a:r>
              <a:rPr lang="pt-BR" sz="2000" b="1" dirty="0"/>
              <a:t>p</a:t>
            </a:r>
          </a:p>
          <a:p>
            <a:r>
              <a:rPr lang="pt-BR" b="1" dirty="0"/>
              <a:t>Índice de </a:t>
            </a:r>
            <a:r>
              <a:rPr lang="pt-BR" b="1" dirty="0" err="1"/>
              <a:t>glomeruloesclerose</a:t>
            </a:r>
            <a:r>
              <a:rPr lang="pt-BR" b="1" dirty="0"/>
              <a:t> (GS&gt;25%)	1,052 (1,013-1,092)		0,009	</a:t>
            </a:r>
            <a:r>
              <a:rPr lang="pt-BR" b="1" dirty="0">
                <a:solidFill>
                  <a:srgbClr val="FF0000"/>
                </a:solidFill>
              </a:rPr>
              <a:t>Desfecho TFG &lt; 30ml/min</a:t>
            </a:r>
          </a:p>
          <a:p>
            <a:r>
              <a:rPr lang="pt-BR" b="1" dirty="0">
                <a:solidFill>
                  <a:srgbClr val="FF0000"/>
                </a:solidFill>
              </a:rPr>
              <a:t>											(3 meses pós </a:t>
            </a:r>
            <a:r>
              <a:rPr lang="pt-BR" b="1" dirty="0" err="1">
                <a:solidFill>
                  <a:srgbClr val="FF0000"/>
                </a:solidFill>
              </a:rPr>
              <a:t>tx</a:t>
            </a:r>
            <a:r>
              <a:rPr lang="pt-BR" b="1" dirty="0">
                <a:solidFill>
                  <a:srgbClr val="FF0000"/>
                </a:solidFill>
              </a:rPr>
              <a:t>)</a:t>
            </a:r>
          </a:p>
          <a:p>
            <a:endParaRPr lang="pt-BR" b="1" dirty="0">
              <a:solidFill>
                <a:srgbClr val="FF0000"/>
              </a:solidFill>
            </a:endParaRPr>
          </a:p>
          <a:p>
            <a:endParaRPr lang="pt-BR" b="1" dirty="0">
              <a:solidFill>
                <a:srgbClr val="FF0000"/>
              </a:solidFill>
            </a:endParaRPr>
          </a:p>
          <a:p>
            <a:endParaRPr lang="pt-BR" b="1" dirty="0">
              <a:solidFill>
                <a:srgbClr val="FF0000"/>
              </a:solidFill>
            </a:endParaRPr>
          </a:p>
          <a:p>
            <a: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Cicatriz cortical				2,961 (1,457-6,018)		0,003	</a:t>
            </a:r>
            <a:r>
              <a:rPr lang="pt-BR" b="1" dirty="0">
                <a:solidFill>
                  <a:srgbClr val="FF0000"/>
                </a:solidFill>
              </a:rPr>
              <a:t>Desfecho TFG &lt; 30ml/min</a:t>
            </a:r>
          </a:p>
          <a:p>
            <a: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										</a:t>
            </a:r>
            <a:r>
              <a:rPr lang="pt-BR" b="1" dirty="0">
                <a:solidFill>
                  <a:srgbClr val="FF0000"/>
                </a:solidFill>
              </a:rPr>
              <a:t>(1 ano pós </a:t>
            </a:r>
            <a:r>
              <a:rPr lang="pt-BR" b="1" dirty="0" err="1">
                <a:solidFill>
                  <a:srgbClr val="FF0000"/>
                </a:solidFill>
              </a:rPr>
              <a:t>tx</a:t>
            </a:r>
            <a:r>
              <a:rPr lang="pt-BR" b="1" dirty="0">
                <a:solidFill>
                  <a:srgbClr val="FF0000"/>
                </a:solidFill>
              </a:rPr>
              <a:t>)</a:t>
            </a:r>
            <a: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</a:p>
          <a:p>
            <a: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Escore </a:t>
            </a:r>
            <a:r>
              <a:rPr lang="pt-BR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Remuzzi</a:t>
            </a:r>
            <a:endParaRPr lang="pt-B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0-3 pontos				-				-	</a:t>
            </a:r>
          </a:p>
          <a:p>
            <a: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4-6 pontos				2,479 (1,305-4,708)		0,006</a:t>
            </a:r>
          </a:p>
          <a:p>
            <a: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7-12 pontos				6,455 (1,233-33,799)		0,001</a:t>
            </a:r>
          </a:p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5C7A17F-C9C9-81CE-C4AC-94554F108C6F}"/>
              </a:ext>
            </a:extLst>
          </p:cNvPr>
          <p:cNvSpPr txBox="1"/>
          <p:nvPr/>
        </p:nvSpPr>
        <p:spPr>
          <a:xfrm>
            <a:off x="523567" y="5117379"/>
            <a:ext cx="94905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/>
              <a:t>Doadores com mediana de 54 (43-61) anos</a:t>
            </a:r>
          </a:p>
          <a:p>
            <a:r>
              <a:rPr lang="pt-BR" b="1" dirty="0" err="1"/>
              <a:t>Glomeruloesclerose</a:t>
            </a:r>
            <a:r>
              <a:rPr lang="pt-BR" b="1" dirty="0"/>
              <a:t>, cicatriz cortical e escore </a:t>
            </a:r>
            <a:r>
              <a:rPr lang="pt-BR" b="1" dirty="0" err="1"/>
              <a:t>Remuzzi</a:t>
            </a:r>
            <a:r>
              <a:rPr lang="pt-BR" b="1" dirty="0"/>
              <a:t> como preditores independentes</a:t>
            </a:r>
            <a:endParaRPr lang="pt-BR" sz="1800" b="1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9870EEA-473A-B9B3-C36E-6119C5525420}"/>
              </a:ext>
            </a:extLst>
          </p:cNvPr>
          <p:cNvSpPr txBox="1"/>
          <p:nvPr/>
        </p:nvSpPr>
        <p:spPr>
          <a:xfrm>
            <a:off x="3517491" y="6120269"/>
            <a:ext cx="620907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b="1" dirty="0"/>
              <a:t>https://repositorio.unifesp.br/items/749e7908-da92-413a-9bab-d4a57e466f55.br</a:t>
            </a:r>
          </a:p>
        </p:txBody>
      </p:sp>
      <p:pic>
        <p:nvPicPr>
          <p:cNvPr id="12" name="Imagem 11" descr="Código QR&#10;&#10;Descrição gerada automaticamente">
            <a:extLst>
              <a:ext uri="{FF2B5EF4-FFF2-40B4-BE49-F238E27FC236}">
                <a16:creationId xmlns:a16="http://schemas.microsoft.com/office/drawing/2014/main" id="{1C7B62D7-8D1F-47D9-77E3-780EF3D85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214" y="4527755"/>
            <a:ext cx="1845175" cy="183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5386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6" descr="Gráfico, Gráfico de linhas&#10;&#10;Descrição gerada automaticamente">
            <a:extLst>
              <a:ext uri="{FF2B5EF4-FFF2-40B4-BE49-F238E27FC236}">
                <a16:creationId xmlns:a16="http://schemas.microsoft.com/office/drawing/2014/main" id="{9F32E383-9CE1-7318-8C6B-D25449B97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55" y="152662"/>
            <a:ext cx="8038335" cy="61449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5384E83-ABA7-8E0A-A1E7-BE3331D8E28F}"/>
              </a:ext>
            </a:extLst>
          </p:cNvPr>
          <p:cNvSpPr txBox="1"/>
          <p:nvPr/>
        </p:nvSpPr>
        <p:spPr>
          <a:xfrm>
            <a:off x="5762933" y="6174451"/>
            <a:ext cx="609845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b="1" dirty="0"/>
              <a:t>https://repositorio.unifesp.br/items/749e7908-da92-413a-9bab-d4a57e466f55.br</a:t>
            </a:r>
          </a:p>
        </p:txBody>
      </p:sp>
    </p:spTree>
    <p:extLst>
      <p:ext uri="{BB962C8B-B14F-4D97-AF65-F5344CB8AC3E}">
        <p14:creationId xmlns:p14="http://schemas.microsoft.com/office/powerpoint/2010/main" val="1634944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Objetivos: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sz="21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 Conceitos de biópsia pré-implantação, rim de critério expandido e o racional para sua utilização na assistência médica</a:t>
            </a:r>
          </a:p>
          <a:p>
            <a:endParaRPr lang="pt-BR" sz="21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1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 Como avaliar a biópsia pré-implantação</a:t>
            </a:r>
          </a:p>
          <a:p>
            <a:endParaRPr lang="pt-BR" sz="21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1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 Congelação x processamento tecidual; Cunha x agulha; Treinamento em patologia renal</a:t>
            </a:r>
          </a:p>
          <a:p>
            <a:endParaRPr lang="pt-BR" sz="21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1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 Capacidade preditiva dos achados da biópsia pré-implantação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728249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699C3C-5CDE-3CC9-3C90-6C23A277CE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847" y="305207"/>
            <a:ext cx="3871485" cy="810754"/>
          </a:xfrm>
        </p:spPr>
        <p:txBody>
          <a:bodyPr/>
          <a:lstStyle/>
          <a:p>
            <a:r>
              <a:rPr lang="pt-BR" sz="2800" dirty="0"/>
              <a:t>Capacidade preditora  biópsias x dados clínicos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4925172-BBD6-E5AB-4FA6-A57CEF80C7BB}"/>
              </a:ext>
            </a:extLst>
          </p:cNvPr>
          <p:cNvSpPr txBox="1"/>
          <p:nvPr/>
        </p:nvSpPr>
        <p:spPr>
          <a:xfrm>
            <a:off x="6093542" y="6164826"/>
            <a:ext cx="609845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b="1" dirty="0"/>
              <a:t>https://repositorio.unifesp.br/items/749e7908-da92-413a-9bab-d4a57e466f55.br</a:t>
            </a:r>
          </a:p>
        </p:txBody>
      </p:sp>
      <p:pic>
        <p:nvPicPr>
          <p:cNvPr id="8" name="Imagem 7" descr="Tabela&#10;&#10;Descrição gerada automaticamente">
            <a:extLst>
              <a:ext uri="{FF2B5EF4-FFF2-40B4-BE49-F238E27FC236}">
                <a16:creationId xmlns:a16="http://schemas.microsoft.com/office/drawing/2014/main" id="{2E1AF3BA-0ED6-424C-A388-EB9CBE35E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32" y="2075838"/>
            <a:ext cx="11789820" cy="288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187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89C50F-6BB4-C26C-B50D-D9F5BA67A2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Conclusões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A0D670D-5096-D8B3-813B-D065C6FA989D}"/>
              </a:ext>
            </a:extLst>
          </p:cNvPr>
          <p:cNvSpPr txBox="1"/>
          <p:nvPr/>
        </p:nvSpPr>
        <p:spPr>
          <a:xfrm>
            <a:off x="600997" y="2165836"/>
            <a:ext cx="917718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/>
              <a:t>Prefira processamento tecidual ao invés de congelação</a:t>
            </a:r>
          </a:p>
          <a:p>
            <a:endParaRPr lang="pt-BR" sz="2000" b="1" dirty="0"/>
          </a:p>
          <a:p>
            <a:endParaRPr lang="pt-BR" sz="2000" b="1" dirty="0"/>
          </a:p>
          <a:p>
            <a:r>
              <a:rPr lang="pt-BR" sz="2000" b="1" dirty="0"/>
              <a:t>Prefira uso de biópsias por agulha ao invés de biópsias em cunha</a:t>
            </a:r>
          </a:p>
          <a:p>
            <a:endParaRPr lang="pt-BR" sz="2000" b="1" dirty="0"/>
          </a:p>
          <a:p>
            <a:endParaRPr lang="pt-BR" sz="2000" b="1" dirty="0"/>
          </a:p>
          <a:p>
            <a:r>
              <a:rPr lang="pt-BR" sz="2000" b="1" dirty="0"/>
              <a:t>Importante um treinamento mínimo em patologia renal</a:t>
            </a:r>
          </a:p>
          <a:p>
            <a:endParaRPr lang="pt-BR" sz="2000" b="1" dirty="0"/>
          </a:p>
          <a:p>
            <a:endParaRPr lang="pt-BR" sz="2000" b="1" dirty="0"/>
          </a:p>
          <a:p>
            <a:r>
              <a:rPr lang="pt-BR" sz="2000" b="1" dirty="0"/>
              <a:t>A biópsia pré-implantação apresenta capacidade preditora de desfechos clínicos no pós transplante</a:t>
            </a:r>
          </a:p>
        </p:txBody>
      </p:sp>
    </p:spTree>
    <p:extLst>
      <p:ext uri="{BB962C8B-B14F-4D97-AF65-F5344CB8AC3E}">
        <p14:creationId xmlns:p14="http://schemas.microsoft.com/office/powerpoint/2010/main" val="21110590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obrigado!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012" y="4038600"/>
            <a:ext cx="5239976" cy="41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26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Objetivos: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sz="21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 Conceitos de biópsia pré-implantação, rim de critério expandido e o racional para sua utilização na assistência médica</a:t>
            </a:r>
          </a:p>
          <a:p>
            <a:endParaRPr lang="pt-BR" sz="21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133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 Como avaliar a biópsia pré-implantação</a:t>
            </a:r>
          </a:p>
          <a:p>
            <a:endParaRPr lang="pt-BR" sz="2133" b="1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133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 Congelação x processamento tecidual; Cunha x agulha; Treinamento em patologia renal</a:t>
            </a:r>
          </a:p>
          <a:p>
            <a:endParaRPr lang="pt-BR" sz="2133" b="1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133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 Capacidade preditiva dos achados da biópsia pré-implantação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47072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CC3898-051F-4D46-CEEF-F702508C70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Linha do tempo</a:t>
            </a:r>
          </a:p>
        </p:txBody>
      </p:sp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4AEC191D-02F7-DABD-AFF2-1633693D85D8}"/>
              </a:ext>
            </a:extLst>
          </p:cNvPr>
          <p:cNvSpPr/>
          <p:nvPr/>
        </p:nvSpPr>
        <p:spPr>
          <a:xfrm>
            <a:off x="217564" y="2847604"/>
            <a:ext cx="11743378" cy="141071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EF17058C-4994-C2FC-EC09-E2F396B0204C}"/>
              </a:ext>
            </a:extLst>
          </p:cNvPr>
          <p:cNvSpPr txBox="1">
            <a:spLocks/>
          </p:cNvSpPr>
          <p:nvPr/>
        </p:nvSpPr>
        <p:spPr>
          <a:xfrm>
            <a:off x="0" y="2670822"/>
            <a:ext cx="3056577" cy="1687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600" b="1" dirty="0"/>
              <a:t>1º </a:t>
            </a:r>
            <a:r>
              <a:rPr lang="pt-BR" sz="1600" b="1" dirty="0" err="1"/>
              <a:t>Tx</a:t>
            </a:r>
            <a:r>
              <a:rPr lang="pt-BR" sz="1600" b="1" dirty="0"/>
              <a:t> doador vivo com sucesso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1781154A-9585-6A99-7F16-5A9F3BE292F6}"/>
              </a:ext>
            </a:extLst>
          </p:cNvPr>
          <p:cNvSpPr txBox="1">
            <a:spLocks/>
          </p:cNvSpPr>
          <p:nvPr/>
        </p:nvSpPr>
        <p:spPr>
          <a:xfrm>
            <a:off x="953859" y="3429000"/>
            <a:ext cx="912298" cy="220688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000" b="1" dirty="0"/>
              <a:t>1954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5A2E2F90-EA8E-76C2-E8CA-683622A2EF77}"/>
              </a:ext>
            </a:extLst>
          </p:cNvPr>
          <p:cNvSpPr txBox="1">
            <a:spLocks/>
          </p:cNvSpPr>
          <p:nvPr/>
        </p:nvSpPr>
        <p:spPr>
          <a:xfrm>
            <a:off x="3134195" y="4057554"/>
            <a:ext cx="2275841" cy="168738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600" b="1" dirty="0"/>
              <a:t>Classificação de Banff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F1D95FE3-1BE8-C55A-744D-34A732B6E36C}"/>
              </a:ext>
            </a:extLst>
          </p:cNvPr>
          <p:cNvSpPr txBox="1">
            <a:spLocks/>
          </p:cNvSpPr>
          <p:nvPr/>
        </p:nvSpPr>
        <p:spPr>
          <a:xfrm>
            <a:off x="3815967" y="3421626"/>
            <a:ext cx="912298" cy="220688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000" b="1" dirty="0"/>
              <a:t>1993 </a:t>
            </a:r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93A42D47-80B1-C78A-D476-9ADE567036BB}"/>
              </a:ext>
            </a:extLst>
          </p:cNvPr>
          <p:cNvSpPr txBox="1">
            <a:spLocks/>
          </p:cNvSpPr>
          <p:nvPr/>
        </p:nvSpPr>
        <p:spPr>
          <a:xfrm>
            <a:off x="4570908" y="2720859"/>
            <a:ext cx="6608969" cy="367624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600" b="1" dirty="0"/>
              <a:t>Consenso para aumento do “pool” de doadores (</a:t>
            </a:r>
            <a:r>
              <a:rPr lang="pt-BR" sz="1600" b="1" dirty="0" err="1"/>
              <a:t>bx</a:t>
            </a:r>
            <a:r>
              <a:rPr lang="pt-BR" sz="1600" b="1" dirty="0"/>
              <a:t> pré-implantação)</a:t>
            </a:r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4583ECA4-0E4C-EAB4-D284-1696A6FA6348}"/>
              </a:ext>
            </a:extLst>
          </p:cNvPr>
          <p:cNvSpPr txBox="1">
            <a:spLocks/>
          </p:cNvSpPr>
          <p:nvPr/>
        </p:nvSpPr>
        <p:spPr>
          <a:xfrm>
            <a:off x="7875393" y="3456236"/>
            <a:ext cx="794557" cy="193452"/>
          </a:xfrm>
          <a:prstGeom prst="rect">
            <a:avLst/>
          </a:prstGeom>
        </p:spPr>
        <p:txBody>
          <a:bodyPr vert="horz" lIns="60960" tIns="30480" rIns="60960" bIns="3048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8000" b="1" dirty="0"/>
              <a:t>2002</a:t>
            </a:r>
            <a:r>
              <a:rPr lang="pt-BR" sz="933" dirty="0"/>
              <a:t>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4A06BCE-CE08-4BC0-FCF9-7BED53D88929}"/>
              </a:ext>
            </a:extLst>
          </p:cNvPr>
          <p:cNvSpPr txBox="1"/>
          <p:nvPr/>
        </p:nvSpPr>
        <p:spPr>
          <a:xfrm>
            <a:off x="217564" y="6200438"/>
            <a:ext cx="105635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0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 </a:t>
            </a:r>
            <a:r>
              <a:rPr lang="pt-BR" altLang="pt-BR" sz="1000" b="1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altLang="pt-BR" sz="10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1000" b="1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BR" altLang="pt-BR" sz="10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Crystal City meeting </a:t>
            </a:r>
            <a:r>
              <a:rPr lang="pt-BR" altLang="pt-BR" sz="1000" b="1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pt-BR" altLang="pt-BR" sz="10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maximize </a:t>
            </a:r>
            <a:r>
              <a:rPr lang="pt-BR" altLang="pt-BR" sz="1000" b="1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BR" altLang="pt-BR" sz="10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use </a:t>
            </a:r>
            <a:r>
              <a:rPr lang="pt-BR" altLang="pt-BR" sz="1000" b="1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altLang="pt-BR" sz="10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1000" b="1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organs</a:t>
            </a:r>
            <a:r>
              <a:rPr lang="pt-BR" altLang="pt-BR" sz="10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1000" b="1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recovered</a:t>
            </a:r>
            <a:r>
              <a:rPr lang="pt-BR" altLang="pt-BR" sz="10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1000" b="1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pt-BR" altLang="pt-BR" sz="10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1000" b="1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BR" altLang="pt-BR" sz="10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1000" b="1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cadaver</a:t>
            </a:r>
            <a:r>
              <a:rPr lang="pt-BR" altLang="pt-BR" sz="10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1000" b="1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donor</a:t>
            </a:r>
            <a:r>
              <a:rPr lang="pt-BR" altLang="pt-BR" sz="10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altLang="pt-BR" sz="1000" b="1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Rosengard</a:t>
            </a:r>
            <a:r>
              <a:rPr lang="pt-BR" altLang="pt-BR" sz="10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 et al. Am Jour Transp. 2002 Sep;2(8):701-11.</a:t>
            </a:r>
            <a:endParaRPr lang="pt-BR" altLang="pt-B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2963A3B-2A65-AD97-34F8-264F7295F546}"/>
              </a:ext>
            </a:extLst>
          </p:cNvPr>
          <p:cNvSpPr txBox="1"/>
          <p:nvPr/>
        </p:nvSpPr>
        <p:spPr>
          <a:xfrm>
            <a:off x="202161" y="5841237"/>
            <a:ext cx="11743378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000" b="1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  <a:r>
              <a:rPr lang="pt-BR" altLang="pt-BR" sz="10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1000" b="1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standardization</a:t>
            </a:r>
            <a:r>
              <a:rPr lang="pt-BR" altLang="pt-BR" sz="10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1000" b="1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altLang="pt-BR" sz="10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1000" b="1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criteria</a:t>
            </a:r>
            <a:r>
              <a:rPr lang="pt-BR" altLang="pt-BR" sz="10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pt-BR" altLang="pt-BR" sz="1000" b="1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BR" altLang="pt-BR" sz="10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1000" b="1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histologic</a:t>
            </a:r>
            <a:r>
              <a:rPr lang="pt-BR" altLang="pt-BR" sz="10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1000" b="1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diagnosis</a:t>
            </a:r>
            <a:r>
              <a:rPr lang="pt-BR" altLang="pt-BR" sz="10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1000" b="1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altLang="pt-BR" sz="10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renal </a:t>
            </a:r>
            <a:r>
              <a:rPr lang="pt-BR" altLang="pt-BR" sz="1000" b="1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allograft</a:t>
            </a:r>
            <a:r>
              <a:rPr lang="pt-BR" altLang="pt-BR" sz="10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1000" b="1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rejection</a:t>
            </a:r>
            <a:r>
              <a:rPr lang="pt-BR" altLang="pt-BR" sz="10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altLang="pt-BR" sz="1000" b="1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BR" altLang="pt-BR" sz="10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Banff </a:t>
            </a:r>
            <a:r>
              <a:rPr lang="pt-BR" altLang="pt-BR" sz="1000" b="1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</a:t>
            </a:r>
            <a:r>
              <a:rPr lang="pt-BR" altLang="pt-BR" sz="10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1000" b="1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classification</a:t>
            </a:r>
            <a:r>
              <a:rPr lang="pt-BR" altLang="pt-BR" sz="10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1000" b="1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altLang="pt-BR" sz="10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1000" b="1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kidney</a:t>
            </a:r>
            <a:r>
              <a:rPr lang="pt-BR" altLang="pt-BR" sz="10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1000" b="1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transplant</a:t>
            </a:r>
            <a:r>
              <a:rPr lang="pt-BR" altLang="pt-BR" sz="10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1000" b="1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pathology</a:t>
            </a:r>
            <a:r>
              <a:rPr lang="pt-BR" altLang="pt-BR" sz="10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 </a:t>
            </a:r>
            <a:r>
              <a:rPr lang="pt-BR" altLang="pt-BR" sz="1000" b="1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Solez</a:t>
            </a:r>
            <a:r>
              <a:rPr lang="pt-BR" altLang="pt-BR" sz="10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pt-BR" altLang="pt-BR" sz="1000" b="1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Kidney</a:t>
            </a:r>
            <a:r>
              <a:rPr lang="pt-BR" altLang="pt-BR" sz="10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Int. </a:t>
            </a:r>
            <a:r>
              <a:rPr lang="pt-BR" altLang="pt-BR" sz="1000" b="1" dirty="0">
                <a:solidFill>
                  <a:srgbClr val="0071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pt-BR" altLang="pt-BR" sz="10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1993 Aug;44(2):411-22.</a:t>
            </a:r>
            <a:endParaRPr lang="pt-BR" altLang="pt-B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1200" b="1" dirty="0">
              <a:solidFill>
                <a:srgbClr val="212121"/>
              </a:solidFill>
              <a:latin typeface="Merriweathe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147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B9C865-C7FD-033B-50BD-1591F62E0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517" y="279311"/>
            <a:ext cx="8286309" cy="1016532"/>
          </a:xfrm>
        </p:spPr>
        <p:txBody>
          <a:bodyPr/>
          <a:lstStyle/>
          <a:p>
            <a:r>
              <a:rPr lang="pt-BR" sz="2400" dirty="0"/>
              <a:t>Desproporção entre demanda de transplantes e oferta de rins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58498AF-50A5-3A01-5725-423B5E6F21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 dirty="0"/>
          </a:p>
        </p:txBody>
      </p:sp>
      <p:graphicFrame>
        <p:nvGraphicFramePr>
          <p:cNvPr id="4" name="Espaço Reservado para Conteúdo 5">
            <a:extLst>
              <a:ext uri="{FF2B5EF4-FFF2-40B4-BE49-F238E27FC236}">
                <a16:creationId xmlns:a16="http://schemas.microsoft.com/office/drawing/2014/main" id="{BFD15B9C-168E-3F9A-126E-F0EC1DF972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0359900"/>
              </p:ext>
            </p:extLst>
          </p:nvPr>
        </p:nvGraphicFramePr>
        <p:xfrm>
          <a:off x="164517" y="1470187"/>
          <a:ext cx="5956883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Espaço Reservado para Conteúdo 5">
            <a:extLst>
              <a:ext uri="{FF2B5EF4-FFF2-40B4-BE49-F238E27FC236}">
                <a16:creationId xmlns:a16="http://schemas.microsoft.com/office/drawing/2014/main" id="{BC08DF6F-B33D-A52F-4541-5E94C96CAA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8432995"/>
              </p:ext>
            </p:extLst>
          </p:nvPr>
        </p:nvGraphicFramePr>
        <p:xfrm>
          <a:off x="6235117" y="1557359"/>
          <a:ext cx="5956883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1EF9A11D-1F14-9C68-D196-AAEE978A2054}"/>
              </a:ext>
            </a:extLst>
          </p:cNvPr>
          <p:cNvSpPr txBox="1">
            <a:spLocks/>
          </p:cNvSpPr>
          <p:nvPr/>
        </p:nvSpPr>
        <p:spPr>
          <a:xfrm>
            <a:off x="1769260" y="5945360"/>
            <a:ext cx="1373698" cy="372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pt-BR" altLang="pt-BR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pt-BR" altLang="pt-BR" sz="10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RBT. ABTO.2019. </a:t>
            </a:r>
            <a:endParaRPr kumimoji="0" lang="pt-BR" altLang="pt-BR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4000" b="1" i="0" u="none" strike="noStrike" cap="none" normalizeH="0" baseline="0" dirty="0">
              <a:ln>
                <a:noFill/>
              </a:ln>
              <a:solidFill>
                <a:srgbClr val="21212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FEF6F0BE-2E66-F554-DA78-61314F626D23}"/>
              </a:ext>
            </a:extLst>
          </p:cNvPr>
          <p:cNvSpPr txBox="1">
            <a:spLocks/>
          </p:cNvSpPr>
          <p:nvPr/>
        </p:nvSpPr>
        <p:spPr>
          <a:xfrm>
            <a:off x="7839860" y="5945360"/>
            <a:ext cx="1373698" cy="372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pt-BR" altLang="pt-BR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pt-BR" altLang="pt-BR" sz="10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OPTN/SRTR. 2019. </a:t>
            </a:r>
            <a:endParaRPr kumimoji="0" lang="pt-BR" altLang="pt-BR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4000" b="1" i="0" u="none" strike="noStrike" cap="none" normalizeH="0" baseline="0" dirty="0">
              <a:ln>
                <a:noFill/>
              </a:ln>
              <a:solidFill>
                <a:srgbClr val="21212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076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8E9F09-2CC3-B9BF-052D-91C9B11B5D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Rim de critério expandido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E101C2A-3F2B-8BAE-683D-B5A131B454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6100" y="1933794"/>
            <a:ext cx="11150600" cy="4176994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Rins de doadores com mais de 60 anos ou;</a:t>
            </a:r>
            <a:endParaRPr lang="pt-BR" sz="2000" b="1" dirty="0">
              <a:effectLst/>
              <a:highlight>
                <a:srgbClr val="FFFFFF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Rins de doadores entre 50 e 60 anos com ao menos 2 dos seguintes critérios médicos:</a:t>
            </a:r>
            <a:endParaRPr lang="pt-BR" sz="2000" b="1" dirty="0">
              <a:effectLst/>
              <a:highlight>
                <a:srgbClr val="FFFFFF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7625" indent="0">
              <a:lnSpc>
                <a:spcPct val="150000"/>
              </a:lnSpc>
              <a:buNone/>
            </a:pPr>
            <a:r>
              <a:rPr lang="pt-BR" sz="2000" b="1" dirty="0">
                <a:solidFill>
                  <a:srgbClr val="1D2228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- História de hipertensão </a:t>
            </a:r>
            <a:endParaRPr lang="pt-BR" sz="2000" b="1" dirty="0">
              <a:effectLst/>
              <a:highlight>
                <a:srgbClr val="FFFFFF"/>
              </a:highligh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7625" indent="0">
              <a:lnSpc>
                <a:spcPct val="150000"/>
              </a:lnSpc>
              <a:buNone/>
            </a:pPr>
            <a:r>
              <a:rPr lang="pt-BR" sz="2000" b="1" dirty="0">
                <a:solidFill>
                  <a:srgbClr val="1D2228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- Causa de morte cerebrovascular</a:t>
            </a:r>
            <a:endParaRPr lang="pt-BR" sz="2000" b="1" dirty="0">
              <a:effectLst/>
              <a:highlight>
                <a:srgbClr val="FFFFFF"/>
              </a:highligh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2000" b="1" dirty="0">
                <a:solidFill>
                  <a:srgbClr val="1D22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- Creatinina sérica final maior que 1,5mg/dl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5CEEBCC-DD79-B13A-3141-B2648E44EE54}"/>
              </a:ext>
            </a:extLst>
          </p:cNvPr>
          <p:cNvSpPr txBox="1"/>
          <p:nvPr/>
        </p:nvSpPr>
        <p:spPr>
          <a:xfrm>
            <a:off x="546100" y="6131506"/>
            <a:ext cx="97929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Metzger RA, Delmonico FL, Feng S, Port FK, Wynn JJ, Merion RM. Expanded criteria donors for kidney transplantation. Am J Transplant. 2003;3 Suppl 4:114-25.</a:t>
            </a:r>
            <a:endParaRPr lang="pt-BR" sz="1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51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4" descr="Desenho de repolho&#10;&#10;Descrição gerada automaticamente com confiança baixa">
            <a:extLst>
              <a:ext uri="{FF2B5EF4-FFF2-40B4-BE49-F238E27FC236}">
                <a16:creationId xmlns:a16="http://schemas.microsoft.com/office/drawing/2014/main" id="{FE0DFABA-E4B4-535F-C962-35552D6E7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288" y="0"/>
            <a:ext cx="4171455" cy="3480727"/>
          </a:xfrm>
          <a:prstGeom prst="rect">
            <a:avLst/>
          </a:prstGeom>
        </p:spPr>
      </p:pic>
      <p:pic>
        <p:nvPicPr>
          <p:cNvPr id="5" name="Imagem 4" descr="Uma imagem contendo comida, lado, segurando, montanha&#10;&#10;Descrição gerada automaticamente">
            <a:extLst>
              <a:ext uri="{FF2B5EF4-FFF2-40B4-BE49-F238E27FC236}">
                <a16:creationId xmlns:a16="http://schemas.microsoft.com/office/drawing/2014/main" id="{5B308225-F165-4282-A937-3444F3BDC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743" y="-45677"/>
            <a:ext cx="3413847" cy="3624937"/>
          </a:xfrm>
          <a:prstGeom prst="rect">
            <a:avLst/>
          </a:prstGeom>
        </p:spPr>
      </p:pic>
      <p:pic>
        <p:nvPicPr>
          <p:cNvPr id="6" name="Espaço Reservado para Conteúdo 4" descr="Pão redondo sobre a cabeça&#10;&#10;Descrição gerada automaticamente com confiança baixa">
            <a:extLst>
              <a:ext uri="{FF2B5EF4-FFF2-40B4-BE49-F238E27FC236}">
                <a16:creationId xmlns:a16="http://schemas.microsoft.com/office/drawing/2014/main" id="{667CDA42-4A90-6AFE-43FE-2685A348E5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743" y="3463334"/>
            <a:ext cx="4034612" cy="3366542"/>
          </a:xfrm>
          <a:prstGeom prst="rect">
            <a:avLst/>
          </a:prstGeom>
        </p:spPr>
      </p:pic>
      <p:pic>
        <p:nvPicPr>
          <p:cNvPr id="7" name="Espaço Reservado para Conteúdo 5" descr="Uma imagem contendo frutas, banana, mesa, comida&#10;&#10;Descrição gerada automaticamente">
            <a:extLst>
              <a:ext uri="{FF2B5EF4-FFF2-40B4-BE49-F238E27FC236}">
                <a16:creationId xmlns:a16="http://schemas.microsoft.com/office/drawing/2014/main" id="{A0F72594-18DD-D698-BF95-2221C4B807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76237" y="413132"/>
            <a:ext cx="3562758" cy="2690050"/>
          </a:xfrm>
          <a:prstGeom prst="rect">
            <a:avLst/>
          </a:prstGeom>
        </p:spPr>
      </p:pic>
      <p:pic>
        <p:nvPicPr>
          <p:cNvPr id="8" name="Imagem 7" descr="Uma imagem contendo frutas&#10;&#10;Descrição gerada automaticamente">
            <a:extLst>
              <a:ext uri="{FF2B5EF4-FFF2-40B4-BE49-F238E27FC236}">
                <a16:creationId xmlns:a16="http://schemas.microsoft.com/office/drawing/2014/main" id="{15F5A246-D596-7766-0C21-5EFCDA9155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94988" y="3630753"/>
            <a:ext cx="3316725" cy="308152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DBD250C-8660-06A3-B579-06168C04B5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25" y="3482983"/>
            <a:ext cx="4053318" cy="3366542"/>
          </a:xfrm>
          <a:prstGeom prst="rect">
            <a:avLst/>
          </a:prstGeom>
        </p:spPr>
      </p:pic>
      <p:sp>
        <p:nvSpPr>
          <p:cNvPr id="10" name="Seta: para Baixo 9">
            <a:extLst>
              <a:ext uri="{FF2B5EF4-FFF2-40B4-BE49-F238E27FC236}">
                <a16:creationId xmlns:a16="http://schemas.microsoft.com/office/drawing/2014/main" id="{DCE0BC90-9CA9-5C30-BA2E-F11BC61538E8}"/>
              </a:ext>
            </a:extLst>
          </p:cNvPr>
          <p:cNvSpPr/>
          <p:nvPr/>
        </p:nvSpPr>
        <p:spPr>
          <a:xfrm>
            <a:off x="183689" y="1801168"/>
            <a:ext cx="868772" cy="3423968"/>
          </a:xfrm>
          <a:prstGeom prst="down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9DD8F26-3259-3C42-F408-D5A0E6605C63}"/>
              </a:ext>
            </a:extLst>
          </p:cNvPr>
          <p:cNvSpPr txBox="1"/>
          <p:nvPr/>
        </p:nvSpPr>
        <p:spPr>
          <a:xfrm>
            <a:off x="22575" y="1148093"/>
            <a:ext cx="14047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/>
              <a:t>Rim padrão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EEFD5BF-BB6F-59F3-F5AA-7929A34FF66B}"/>
              </a:ext>
            </a:extLst>
          </p:cNvPr>
          <p:cNvSpPr txBox="1"/>
          <p:nvPr/>
        </p:nvSpPr>
        <p:spPr>
          <a:xfrm>
            <a:off x="96933" y="5459709"/>
            <a:ext cx="133035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/>
              <a:t>Rim critério</a:t>
            </a:r>
          </a:p>
          <a:p>
            <a:r>
              <a:rPr lang="pt-BR" b="1" dirty="0"/>
              <a:t>expandido</a:t>
            </a:r>
          </a:p>
        </p:txBody>
      </p:sp>
    </p:spTree>
    <p:extLst>
      <p:ext uri="{BB962C8B-B14F-4D97-AF65-F5344CB8AC3E}">
        <p14:creationId xmlns:p14="http://schemas.microsoft.com/office/powerpoint/2010/main" val="3544695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Objetivos: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sz="2133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 Conceitos de biópsia pré-implantação, rim de critério expandido e o racional para sua utilização na assistência médica</a:t>
            </a:r>
          </a:p>
          <a:p>
            <a:endParaRPr lang="pt-BR" sz="21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1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 Como avaliar a biópsia pré-implantação</a:t>
            </a:r>
          </a:p>
          <a:p>
            <a:endParaRPr lang="pt-BR" sz="21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133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 Congelação x processamento tecidual; Cunha x agulha; Treinamento em patologia renal</a:t>
            </a:r>
          </a:p>
          <a:p>
            <a:endParaRPr lang="pt-BR" sz="2133" b="1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133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 Capacidade preditiva dos achados da biópsia pré-implantação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420799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0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1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2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3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14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15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16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2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3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4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5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6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7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8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9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Props1.xml><?xml version="1.0" encoding="utf-8"?>
<ds:datastoreItem xmlns:ds="http://schemas.openxmlformats.org/officeDocument/2006/customXml" ds:itemID="{8C3949BB-B130-480F-AC4B-4A22079495C7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B4C6DA5A-D870-49B0-AA06-0235825AEFFC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BBB7D1CD-2AF5-4E17-A0B8-96DF3BB13463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56817647-76B5-43D2-8CE5-5B51849531A5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B08D06DF-C2AA-45EF-865E-1E729275B0C2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66584C4E-10A7-4D6A-B8A8-BCD2E6B5A60E}">
  <ds:schemaRefs>
    <ds:schemaRef ds:uri="http://schemas.microsoft.com/VisualStudio/2011/storyboarding/control"/>
  </ds:schemaRefs>
</ds:datastoreItem>
</file>

<file path=customXml/itemProps15.xml><?xml version="1.0" encoding="utf-8"?>
<ds:datastoreItem xmlns:ds="http://schemas.openxmlformats.org/officeDocument/2006/customXml" ds:itemID="{322D8AA5-CC48-42A5-A730-BEB4E70C3EEB}">
  <ds:schemaRefs>
    <ds:schemaRef ds:uri="http://schemas.microsoft.com/VisualStudio/2011/storyboarding/control"/>
  </ds:schemaRefs>
</ds:datastoreItem>
</file>

<file path=customXml/itemProps16.xml><?xml version="1.0" encoding="utf-8"?>
<ds:datastoreItem xmlns:ds="http://schemas.openxmlformats.org/officeDocument/2006/customXml" ds:itemID="{64409CB1-79E8-4255-B6EF-4156EC6241EA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4238F7FD-1397-40F9-8DA4-1B2363D5DF69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D4E3A498-509A-492B-B45F-61F1B9492023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AE0374CD-7672-41E9-B86C-38BD06EBEE1B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619CD68A-80CD-4A93-BE28-ED2EEF3F4206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1183EDAC-7FEC-4F68-9F33-5AE7405AB41B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9AE03658-B0CD-401F-AD33-A8FBBAF1DE21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CC8BB845-649C-427C-863D-B9D03A20234C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D8C6A5EA-7FE6-41CF-9278-A054B2D7B73F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5660</TotalTime>
  <Words>1347</Words>
  <Application>Microsoft Office PowerPoint</Application>
  <PresentationFormat>Widescreen</PresentationFormat>
  <Paragraphs>163</Paragraphs>
  <Slides>32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41" baseType="lpstr">
      <vt:lpstr>Aptos</vt:lpstr>
      <vt:lpstr>Aptos Display</vt:lpstr>
      <vt:lpstr>Arial</vt:lpstr>
      <vt:lpstr>Calibri</vt:lpstr>
      <vt:lpstr>Calibri Bold</vt:lpstr>
      <vt:lpstr>Merriweather</vt:lpstr>
      <vt:lpstr>Segoe UI</vt:lpstr>
      <vt:lpstr>Times New Roman</vt:lpstr>
      <vt:lpstr>Tema do Office</vt:lpstr>
      <vt:lpstr>AVALIAÇÃO DA BIÓPSIA PRÉ-IMPLANTAÇÃO NO TRANSPLANTE RENAL</vt:lpstr>
      <vt:lpstr>Declaração de Conflito de Interesse</vt:lpstr>
      <vt:lpstr>Objetivos:</vt:lpstr>
      <vt:lpstr>Objetivos:</vt:lpstr>
      <vt:lpstr>Linha do tempo</vt:lpstr>
      <vt:lpstr>Desproporção entre demanda de transplantes e oferta de rins</vt:lpstr>
      <vt:lpstr>Rim de critério expandido</vt:lpstr>
      <vt:lpstr>Apresentação do PowerPoint</vt:lpstr>
      <vt:lpstr>Objetivos: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Escore Remuzzi</vt:lpstr>
      <vt:lpstr>Escore MAPI (0-15 pontos)</vt:lpstr>
      <vt:lpstr>Objetivos:</vt:lpstr>
      <vt:lpstr>Congelação X Processamento tecidual</vt:lpstr>
      <vt:lpstr>Congelação X Processamento tecidual</vt:lpstr>
      <vt:lpstr>Baixa concordância entre congelação e processamento histológico</vt:lpstr>
      <vt:lpstr>Agulha x Cunha</vt:lpstr>
      <vt:lpstr>Treinamento em patologia renal</vt:lpstr>
      <vt:lpstr>Objetivos:</vt:lpstr>
      <vt:lpstr>Revisão sistemática (47 trabalhos)</vt:lpstr>
      <vt:lpstr>Rio Grande do Sul - UFCSPA (430 bx)</vt:lpstr>
      <vt:lpstr>Ceará UFC (159 bx)</vt:lpstr>
      <vt:lpstr>São Paulo HRIM-UNIFESP (339 Bx) </vt:lpstr>
      <vt:lpstr>Apresentação do PowerPoint</vt:lpstr>
      <vt:lpstr>Capacidade preditora  biópsias x dados clínicos</vt:lpstr>
      <vt:lpstr>Conclusões</vt:lpstr>
      <vt:lpstr>obrigado!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Henrique Machado De Sousa Proença</dc:creator>
  <cp:lastModifiedBy>Henrique Machado De Sousa Proença</cp:lastModifiedBy>
  <cp:revision>18</cp:revision>
  <dcterms:created xsi:type="dcterms:W3CDTF">2024-05-26T13:19:26Z</dcterms:created>
  <dcterms:modified xsi:type="dcterms:W3CDTF">2024-05-30T11:41:39Z</dcterms:modified>
</cp:coreProperties>
</file>